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7"/>
  </p:notesMasterIdLst>
  <p:sldIdLst>
    <p:sldId id="337" r:id="rId2"/>
    <p:sldId id="256" r:id="rId3"/>
    <p:sldId id="257" r:id="rId4"/>
    <p:sldId id="262" r:id="rId5"/>
    <p:sldId id="267" r:id="rId6"/>
    <p:sldId id="266" r:id="rId7"/>
    <p:sldId id="268" r:id="rId8"/>
    <p:sldId id="306" r:id="rId9"/>
    <p:sldId id="307" r:id="rId10"/>
    <p:sldId id="308" r:id="rId11"/>
    <p:sldId id="309" r:id="rId12"/>
    <p:sldId id="314" r:id="rId13"/>
    <p:sldId id="313" r:id="rId14"/>
    <p:sldId id="316" r:id="rId15"/>
    <p:sldId id="318" r:id="rId16"/>
    <p:sldId id="319" r:id="rId17"/>
    <p:sldId id="321" r:id="rId18"/>
    <p:sldId id="322" r:id="rId19"/>
    <p:sldId id="323" r:id="rId20"/>
    <p:sldId id="324" r:id="rId21"/>
    <p:sldId id="325" r:id="rId22"/>
    <p:sldId id="326" r:id="rId23"/>
    <p:sldId id="327" r:id="rId24"/>
    <p:sldId id="328" r:id="rId25"/>
    <p:sldId id="329" r:id="rId26"/>
    <p:sldId id="330" r:id="rId27"/>
    <p:sldId id="331" r:id="rId28"/>
    <p:sldId id="336" r:id="rId29"/>
    <p:sldId id="334" r:id="rId30"/>
    <p:sldId id="310" r:id="rId31"/>
    <p:sldId id="311" r:id="rId32"/>
    <p:sldId id="302" r:id="rId33"/>
    <p:sldId id="303" r:id="rId34"/>
    <p:sldId id="304" r:id="rId35"/>
    <p:sldId id="305"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549"/>
    <a:srgbClr val="0000CC"/>
    <a:srgbClr val="003635"/>
    <a:srgbClr val="9EFF29"/>
    <a:srgbClr val="C80064"/>
    <a:srgbClr val="C33A1F"/>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4660"/>
  </p:normalViewPr>
  <p:slideViewPr>
    <p:cSldViewPr snapToGrid="0">
      <p:cViewPr>
        <p:scale>
          <a:sx n="100" d="100"/>
          <a:sy n="100" d="100"/>
        </p:scale>
        <p:origin x="1085" y="8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12:53:01.942"/>
    </inkml:context>
    <inkml:brush xml:id="br0">
      <inkml:brushProperty name="width" value="0.05" units="cm"/>
      <inkml:brushProperty name="height" value="0.05" units="cm"/>
      <inkml:brushProperty name="color" value="#FFFFFF"/>
    </inkml:brush>
  </inkml:definitions>
  <inkml:trace contextRef="#ctx0" brushRef="#br0">593 628 24575,'-2'31'0,"-2"0"0,-1-1 0,-1 0 0,-18 51 0,16-57 0,-52 166 0,66-206 0,1 1 0,13-20 0,-2 3 0,0-7 0,-1-1 0,12-49 0,-16 47 0,1 0 0,23-42 0,-21 47 0,10-16 0,-15 35 0,-2 0 0,0-1 0,9-32 0,-1 4 0,-15 44 0,-1-1 0,0 0 0,0 0 0,0 0 0,0 1 0,0-1 0,-1 0 0,0 0 0,0 0 0,0 0 0,0 0 0,-2-7 0,2 10 0,-1-1 0,0 1 0,1 0 0,-1-1 0,0 1 0,0 0 0,0-1 0,0 1 0,0 0 0,0 0 0,0 0 0,-1 0 0,1 0 0,0 0 0,0 0 0,-1 1 0,1-1 0,-1 0 0,1 1 0,0-1 0,-1 1 0,0-1 0,1 1 0,-1 0 0,1 0 0,-1 0 0,1-1 0,-1 1 0,1 1 0,-1-1 0,1 0 0,-1 0 0,0 1 0,-2 0 0,0 0 0,-1 0 0,1 1 0,-1 0 0,1 0 0,0 0 0,-1 0 0,1 0 0,0 1 0,1 0 0,-1 0 0,0 0 0,1 0 0,0 1 0,0-1 0,0 1 0,0 0 0,-3 5 0,-4 9 0,0 2 0,-12 32 0,-4 8 0,-32 33 0,-13 27 0,64-109 0,0 1 0,-1-1 0,-14 16 0,-16 24 0,27-38 0,8-18 0,11-27 0,67-114 0,18-22 0,2-5 0,-84 148 0,-3 5 0,2 0 0,0 0 0,1 1 0,1 0 0,17-20 0,-29 39 0,0-1 0,0 1 0,0 0 0,0-1 0,0 1 0,0 0 0,1 0 0,-1-1 0,0 1 0,0 0 0,0 0 0,0-1 0,1 1 0,-1 0 0,0 0 0,0-1 0,0 1 0,1 0 0,-1 0 0,0 0 0,0 0 0,1-1 0,-1 1 0,0 0 0,1 0 0,-1 0 0,0 0 0,1 0 0,-1 0 0,0 0 0,0 0 0,1 0 0,-1 0 0,0 0 0,1 0 0,-1 0 0,0 0 0,1 0 0,-1 0 0,0 0 0,1 1 0,-4 14 0,-12 22 0,-50 109 0,30-64 0,-50 83 0,-32 39 0,91-172 0,11-24 0,14-8 0,1-1 0,-1 1 0,1 0 0,-1 0 0,1-1 0,-1 1 0,1 0 0,-1-1 0,1 1 0,-1 0 0,1-1 0,0 1 0,-1-1 0,1 1 0,-1-1 0,1 1 0,0-1 0,0 1 0,-1-1 0,1 1 0,0-1 0,0 1 0,0-1 0,-1 1 0,1-1 0,0 1 0,0-1 0,0 0 0,0 1 0,0-1 0,0-7 0,1 0 0,-1 1 0,1-1 0,1 1 0,-1-1 0,1 1 0,1 0 0,4-12 0,6-21 0,10-33 0,-17 58 0,-1 0 0,0-1 0,-1 1 0,-1-1 0,3-29 0,-5 21 0,1 0 0,2 1 0,0 0 0,1 0 0,12-31 0,-17 53 0,0 1 0,0-1 0,0 0 0,0 1 0,0-1 0,-1 0 0,1 1 0,0-1 0,0 0 0,0 1 0,-1-1 0,1 1 0,0-1 0,-1 0 0,1 1 0,0-1 0,-1 1 0,1-1 0,-1 1 0,1-1 0,-1 1 0,1-1 0,-1 1 0,1 0 0,-1-1 0,0 1 0,1 0 0,-1-1 0,1 1 0,-1 0 0,0 0 0,1 0 0,-1 0 0,0-1 0,1 1 0,-1 0 0,0 0 0,1 0 0,-2 1 0,-31-5 0,30 4 0,-10 0 0,-4-2 0,-1 2 0,-31 3 0,43-2 0,0 1 0,0-1 0,0 1 0,0 0 0,0 1 0,1-1 0,-1 1 0,1 0 0,0 0 0,0 1 0,-9 8 0,-6 8 0,2 0 0,0 2 0,-25 41 0,-38 81 0,54-93 0,20-38 0,0 1 0,1 0 0,0 0 0,1 0 0,1 1 0,0 0 0,-2 24 0,5-34 0,1 1 0,0 0 0,0 0 0,1-1 0,0 1 0,0 0 0,0 0 0,0-1 0,1 1 0,0-1 0,0 0 0,1 1 0,-1-1 0,1 0 0,0 0 0,0-1 0,1 1 0,0-1 0,-1 1 0,2-1 0,-1 0 0,0-1 0,6 4 0,-3-3 0,0-1 0,0 0 0,1-1 0,-1 0 0,1 0 0,-1-1 0,1 1 0,0-2 0,-1 1 0,1-1 0,0 0 0,8-2 0,40 3 0,-5 9 0,-1 1 0,54 21 0,-102-32 0,0 1 0,0 0 0,1 0 0,-1 0 0,0 0 0,0 0 0,0 1 0,0-1 0,0 0 0,0 1 0,0 0 0,-1-1 0,1 1 0,0 0 0,1 3 0,-2-4 0,-1 1 0,1-1 0,-1 1 0,1 0 0,-1-1 0,1 1 0,-1 0 0,0-1 0,0 1 0,0 0 0,0-1 0,0 1 0,-1 0 0,1-1 0,0 1 0,-1-1 0,0 3 0,-1 1 0,0-1 0,-1 1 0,0-1 0,1 0 0,-1 0 0,-1 0 0,1-1 0,-1 1 0,1-1 0,-1 0 0,0 1 0,0-2 0,-7 5 0,0-1 0,-1 1 0,0-2 0,0 1 0,0-2 0,-1 0 0,1 0 0,-1-1 0,0 0 0,-22 0 0,35-3 0,0 0 0,0 0 0,0 0 0,0 0 0,0 0 0,0 0 0,0 0 0,0 0 0,0 0 0,0 0 0,1 0 0,-1 0 0,0 0 0,0 0 0,0 0 0,0 0 0,0-1 0,0 1 0,0 0 0,0 0 0,0 0 0,0 0 0,0 0 0,0 0 0,0 0 0,0 0 0,0 0 0,0 0 0,0 0 0,0 0 0,-1 0 0,1 0 0,0 0 0,0-1 0,0 1 0,0 0 0,0 0 0,0 0 0,0 0 0,0 0 0,0 0 0,0 0 0,0 0 0,0 0 0,0 0 0,0 0 0,0 0 0,0 0 0,0 0 0,0 0 0,0 0 0,0 0 0,-1 0 0,1 0 0,0 0 0,0 0 0,0 0 0,0 0 0,9-6 0,11-4 0,71-38 0,8-4 0,2 14 0,45-20 0,-131 51 0,0 2 0,1 0 0,17-3 0,30-11 0,-56 17 0,19-9 0,-23 7 0,-18 1 0,-71 3 0,-151 18 0,149-12 0,-117-6 0,85-2 0,581 2 0,-455 0 0,-1 1 0,0-1 0,1 1 0,-1 0 0,7 2 0,-11-2 0,0-1 0,-1 0 0,1 0 0,-1 0 0,1 1 0,-1-1 0,1 0 0,-1 1 0,1-1 0,-1 0 0,1 1 0,-1-1 0,1 1 0,-1-1 0,0 1 0,1-1 0,-1 1 0,0-1 0,1 1 0,-1-1 0,0 1 0,1 0 0,-1 0 0,-1 0 0,1 0 0,0 0 0,-1 0 0,1 0 0,0 0 0,-1-1 0,1 1 0,-1 0 0,1 0 0,-1 0 0,1-1 0,-1 1 0,0 0 0,1-1 0,-1 1 0,0 0 0,0-1 0,0 1 0,0 0 0,-14 8 0,1 0 0,-1-1 0,0-1 0,-1 0 0,0-1 0,0-1 0,-1 0 0,1-1 0,-25 2 0,-15 0 0,-82-4 0,-128-3 0,326 2 0,1-3 0,-1-3 0,66-14 0,-75 11 0,0 2 0,0 2 0,73 4 0,-121 0 0,-1 0 0,1 0 0,-1 0 0,1 0 0,-1 0 0,1 0 0,-1-1 0,1 1 0,-1-1 0,1 0 0,-1 0 0,1 0 0,-1 0 0,0 0 0,0-1 0,3-1 0,-3 1 0,-1 0 0,0 0 0,0 0 0,-1 1 0,1-1 0,0 0 0,-1 0 0,1-1 0,-1 1 0,1 0 0,-1 0 0,0 0 0,0 0 0,0 0 0,0 0 0,-1 0 0,1 0 0,0-1 0,-1 1 0,0 0 0,0-2 0,-17-50 0,-2 2 0,-2 0 0,-41-69 0,-7-15 0,49 98 0,17 32 0,0 1 0,1-1 0,0-1 0,0 1 0,0 0 0,1-1 0,0 1 0,0-1 0,1 0 0,-2-10 0,2-1 0,1 0 0,1 0 0,1 0 0,0 1 0,2-1 0,-1 1 0,12-29 0,25-82 0,-34 114 0,-2-1 0,0 1 0,3-18 0,-20 128 0,-35 64 0,29-105 0,3 1 0,-14 84 0,27-98 0,3-37 0,1-27 0,2-27 0,3 0 0,3 0 0,25-87 0,-9 42 0,-12 17 0,-8 72 0,0 13 0,2 21 0,-6-23 0,2 4 0,57 300 0,-51-250 44,-4-34-749,1 39 1,-6-48-6122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4T12:53:05.241"/>
    </inkml:context>
    <inkml:brush xml:id="br0">
      <inkml:brushProperty name="width" value="0.05" units="cm"/>
      <inkml:brushProperty name="height" value="0.05" units="cm"/>
      <inkml:brushProperty name="color" value="#FFFFFF"/>
    </inkml:brush>
  </inkml:definitions>
  <inkml:trace contextRef="#ctx0" brushRef="#br0">62 471 24575,'1'-4'0,"0"-1"0,0 1 0,0-1 0,1 1 0,-1-1 0,1 1 0,0 0 0,0 0 0,5-6 0,10-28 0,-10 7 0,-1 2 0,2 0 0,0 1 0,16-35 0,-22 60 0,-1 0 0,0 0 0,1 0 0,-1-1 0,0 1 0,-1 0 0,1-1 0,0 1 0,-1-1 0,0 1 0,0-7 0,-1 9 0,1 0 0,-1-1 0,1 1 0,-1-1 0,0 1 0,1 0 0,-1-1 0,0 1 0,0 0 0,0 0 0,0-1 0,0 1 0,0 0 0,-1 0 0,1 0 0,0 1 0,0-1 0,-1 0 0,1 0 0,-1 1 0,1-1 0,0 0 0,-1 1 0,1 0 0,-1-1 0,1 1 0,-4 0 0,1-1 0,-4 0 0,0-1 0,1 1 0,-1-1 0,-12-6 0,17 7 0,1-1 0,-1 1 0,1-1 0,0 0 0,-1 0 0,1 0 0,0 0 0,0 0 0,1 0 0,-1 0 0,0-1 0,1 1 0,-1-1 0,1 1 0,0-1 0,-1-3 0,3 18 0,0 0 0,-1 0 0,-1 13 0,1 7 0,-1-18 0,-1 0 0,0 0 0,-1 0 0,0 0 0,-1 0 0,-1-1 0,-7 16 0,4-8 0,29-63 0,-15 31 0,1 0 0,-2-1 0,0 1 0,0-1 0,-1 0 0,4-20 0,-8-39 0,-2 58 0,2 0 0,0 1 0,0-1 0,1 0 0,4-18 0,-5 31 0,0-1 0,0 1 0,0 0 0,0-1 0,0 1 0,1 0 0,-1-1 0,0 1 0,0-1 0,0 1 0,0 0 0,0-1 0,1 1 0,-1 0 0,0 0 0,0-1 0,0 1 0,1 0 0,-1-1 0,0 1 0,0 0 0,1 0 0,-1 0 0,0-1 0,1 1 0,-1 0 0,0 0 0,1 0 0,-1 0 0,0-1 0,1 1 0,-1 0 0,1 0 0,8 9 0,4 22 0,-13-30 0,9 26 0,-2 0 0,-1 1 0,4 46 0,-10-73 0,0 0 0,0 1 0,1-1 0,-1 0 0,0 1 0,0-1 0,1 0 0,-1 1 0,1-1 0,-1 0 0,1 1 0,-1-1 0,1 0 0,0 0 0,0 0 0,1 2 0,3-7 0,-1-12 0,-2-12 0,-2 25 0,0 9 0,0 10 0,-2 16 0,-2-1 0,-12 55 0,8-56 0,3 0 0,0 0 0,0 35 0,6-28 0,-1 40 0,-1-69 0,0-1 0,0 0 0,0 0 0,-1 0 0,0 0 0,-1 0 0,1-1 0,-5 9 0,-4-2-1365,1-4-5461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399" y="2042651"/>
            <a:ext cx="7757651" cy="1769804"/>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07026" y="3812455"/>
            <a:ext cx="7779774" cy="678426"/>
          </a:xfrm>
        </p:spPr>
        <p:txBody>
          <a:bodyPr>
            <a:normAutofit/>
          </a:bodyPr>
          <a:lstStyle>
            <a:lvl1pPr marL="0" indent="0" algn="l">
              <a:buNone/>
              <a:defRPr sz="2800" b="0" i="0">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6694" y="187467"/>
            <a:ext cx="8259098" cy="763526"/>
          </a:xfrm>
        </p:spPr>
        <p:txBody>
          <a:bodyPr>
            <a:normAutofit/>
          </a:bodyPr>
          <a:lstStyle>
            <a:lvl1pPr algn="l">
              <a:defRPr sz="3600" baseline="0">
                <a:solidFill>
                  <a:schemeClr val="tx2">
                    <a:lumMod val="60000"/>
                    <a:lumOff val="4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113503"/>
            <a:ext cx="8246070" cy="3664972"/>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0066" y="406537"/>
            <a:ext cx="6908487" cy="725349"/>
          </a:xfrm>
        </p:spPr>
        <p:txBody>
          <a:bodyPr>
            <a:normAutofit/>
          </a:bodyPr>
          <a:lstStyle>
            <a:lvl1pPr algn="l">
              <a:defRPr sz="3600">
                <a:solidFill>
                  <a:schemeClr val="tx2">
                    <a:lumMod val="60000"/>
                    <a:lumOff val="4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7199" y="1143000"/>
            <a:ext cx="6931743" cy="3545497"/>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183155"/>
            <a:ext cx="8093365" cy="763525"/>
          </a:xfrm>
        </p:spPr>
        <p:txBody>
          <a:bodyPr>
            <a:normAutofit/>
          </a:bodyPr>
          <a:lstStyle>
            <a:lvl1pPr algn="l">
              <a:defRPr sz="3600" baseline="0">
                <a:solidFill>
                  <a:schemeClr val="tx2">
                    <a:lumMod val="60000"/>
                    <a:lumOff val="4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485902"/>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1958299"/>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485902"/>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1958299"/>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hyperlink" Target="https://machinelearningmastery.com/how-to-visualize-filters-and-feature-maps-in-convolutional-neural-networks/"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customXml" Target="../ink/ink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8823-F283-B1EA-1AD8-96B7F99B508D}"/>
              </a:ext>
            </a:extLst>
          </p:cNvPr>
          <p:cNvSpPr>
            <a:spLocks noGrp="1"/>
          </p:cNvSpPr>
          <p:nvPr>
            <p:ph type="ctrTitle"/>
          </p:nvPr>
        </p:nvSpPr>
        <p:spPr>
          <a:xfrm>
            <a:off x="487189" y="0"/>
            <a:ext cx="8199611" cy="1335954"/>
          </a:xfrm>
        </p:spPr>
        <p:txBody>
          <a:bodyPr>
            <a:normAutofit/>
          </a:bodyPr>
          <a:lstStyle/>
          <a:p>
            <a:pPr algn="ctr"/>
            <a:r>
              <a:rPr lang="en-US" sz="2400" b="1" dirty="0">
                <a:latin typeface="Algerian" panose="04020705040A02060702" pitchFamily="82" charset="0"/>
              </a:rPr>
              <a:t>DEPARTMENT OF COMPUTER APPLICATION</a:t>
            </a:r>
            <a:br>
              <a:rPr lang="en-US" sz="2400" b="1" dirty="0">
                <a:latin typeface="Algerian" panose="04020705040A02060702" pitchFamily="82" charset="0"/>
              </a:rPr>
            </a:br>
            <a:r>
              <a:rPr lang="en-US" sz="2400" b="1" dirty="0">
                <a:latin typeface="Algerian" panose="04020705040A02060702" pitchFamily="82" charset="0"/>
              </a:rPr>
              <a:t>UNIVERSITY INSTITUTE OF TECHNOLOGY</a:t>
            </a:r>
            <a:br>
              <a:rPr lang="en-US" sz="2400" b="1" dirty="0">
                <a:latin typeface="Algerian" panose="04020705040A02060702" pitchFamily="82" charset="0"/>
              </a:rPr>
            </a:br>
            <a:r>
              <a:rPr lang="en-US" sz="2400" b="1" dirty="0">
                <a:latin typeface="Algerian" panose="04020705040A02060702" pitchFamily="82" charset="0"/>
              </a:rPr>
              <a:t>RAJIV GANDHI PROUDYOGIKI VISWAVIDYALAYA</a:t>
            </a:r>
            <a:endParaRPr lang="en-IN" sz="2400" b="1" dirty="0">
              <a:latin typeface="Algerian" panose="04020705040A02060702" pitchFamily="82" charset="0"/>
            </a:endParaRPr>
          </a:p>
        </p:txBody>
      </p:sp>
      <p:sp>
        <p:nvSpPr>
          <p:cNvPr id="3" name="Subtitle 2">
            <a:extLst>
              <a:ext uri="{FF2B5EF4-FFF2-40B4-BE49-F238E27FC236}">
                <a16:creationId xmlns:a16="http://schemas.microsoft.com/office/drawing/2014/main" id="{C6114CA4-CA4D-3AF3-615D-CF3D09325307}"/>
              </a:ext>
            </a:extLst>
          </p:cNvPr>
          <p:cNvSpPr>
            <a:spLocks noGrp="1"/>
          </p:cNvSpPr>
          <p:nvPr>
            <p:ph type="subTitle" idx="1"/>
          </p:nvPr>
        </p:nvSpPr>
        <p:spPr>
          <a:xfrm>
            <a:off x="98568" y="4372828"/>
            <a:ext cx="8534891" cy="886373"/>
          </a:xfrm>
        </p:spPr>
        <p:txBody>
          <a:bodyPr>
            <a:normAutofit/>
          </a:bodyPr>
          <a:lstStyle/>
          <a:p>
            <a:r>
              <a:rPr lang="en-US" sz="2000" dirty="0">
                <a:solidFill>
                  <a:schemeClr val="bg1"/>
                </a:solidFill>
              </a:rPr>
              <a:t>Submitted To :                                                                              Submitted By:</a:t>
            </a:r>
          </a:p>
          <a:p>
            <a:r>
              <a:rPr lang="en-US" sz="2000" dirty="0">
                <a:solidFill>
                  <a:schemeClr val="bg1"/>
                </a:solidFill>
              </a:rPr>
              <a:t>MR Jay Narayan Thakre                                                              Shreeya Shrivastava</a:t>
            </a:r>
            <a:endParaRPr lang="en-IN" sz="2000" dirty="0">
              <a:solidFill>
                <a:schemeClr val="bg1"/>
              </a:solidFill>
            </a:endParaRPr>
          </a:p>
        </p:txBody>
      </p:sp>
      <p:pic>
        <p:nvPicPr>
          <p:cNvPr id="4" name="Picture 3">
            <a:extLst>
              <a:ext uri="{FF2B5EF4-FFF2-40B4-BE49-F238E27FC236}">
                <a16:creationId xmlns:a16="http://schemas.microsoft.com/office/drawing/2014/main" id="{3DA2325E-DBAE-0CB7-6D88-DBA37E82E90E}"/>
              </a:ext>
            </a:extLst>
          </p:cNvPr>
          <p:cNvPicPr>
            <a:picLocks noChangeAspect="1"/>
          </p:cNvPicPr>
          <p:nvPr/>
        </p:nvPicPr>
        <p:blipFill>
          <a:blip r:embed="rId2" cstate="print"/>
          <a:stretch>
            <a:fillRect/>
          </a:stretch>
        </p:blipFill>
        <p:spPr>
          <a:xfrm>
            <a:off x="3911600" y="1254845"/>
            <a:ext cx="1473200" cy="1377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1657A533-4615-34CF-5EFF-40723ED5AF68}"/>
              </a:ext>
            </a:extLst>
          </p:cNvPr>
          <p:cNvSpPr txBox="1"/>
          <p:nvPr/>
        </p:nvSpPr>
        <p:spPr>
          <a:xfrm>
            <a:off x="2278380" y="2632795"/>
            <a:ext cx="4587240" cy="1355243"/>
          </a:xfrm>
          <a:prstGeom prst="rect">
            <a:avLst/>
          </a:prstGeom>
          <a:noFill/>
        </p:spPr>
        <p:txBody>
          <a:bodyPr wrap="square">
            <a:spAutoFit/>
          </a:bodyPr>
          <a:lstStyle/>
          <a:p>
            <a:pPr algn="ctr">
              <a:lnSpc>
                <a:spcPct val="115000"/>
              </a:lnSpc>
              <a:spcAft>
                <a:spcPts val="1000"/>
              </a:spcAft>
            </a:pPr>
            <a:r>
              <a:rPr lang="en-US"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MAJOR PROJECT </a:t>
            </a:r>
            <a:r>
              <a:rPr lang="en-US"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PRESENTATION</a:t>
            </a:r>
            <a:endParaRPr lang="en-IN" sz="1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ON</a:t>
            </a:r>
            <a:endParaRPr lang="en-IN" sz="1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ctr"/>
            <a:r>
              <a:rPr lang="en-US" sz="2400" b="1" u="sng" dirty="0">
                <a:solidFill>
                  <a:schemeClr val="bg1"/>
                </a:solidFill>
                <a:effectLst/>
                <a:latin typeface="Times New Roman" panose="02020603050405020304" pitchFamily="18" charset="0"/>
                <a:ea typeface="Times New Roman" panose="02020603050405020304" pitchFamily="18" charset="0"/>
              </a:rPr>
              <a:t>Face Mask Detection</a:t>
            </a:r>
            <a:endParaRPr lang="en-IN" sz="2400" b="1" u="sng" dirty="0">
              <a:solidFill>
                <a:schemeClr val="bg1"/>
              </a:solidFill>
            </a:endParaRPr>
          </a:p>
        </p:txBody>
      </p:sp>
    </p:spTree>
    <p:extLst>
      <p:ext uri="{BB962C8B-B14F-4D97-AF65-F5344CB8AC3E}">
        <p14:creationId xmlns:p14="http://schemas.microsoft.com/office/powerpoint/2010/main" val="540251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54BA-5C09-2DAE-D156-A42F3E939448}"/>
              </a:ext>
            </a:extLst>
          </p:cNvPr>
          <p:cNvSpPr>
            <a:spLocks noGrp="1"/>
          </p:cNvSpPr>
          <p:nvPr>
            <p:ph type="ctrTitle"/>
          </p:nvPr>
        </p:nvSpPr>
        <p:spPr>
          <a:xfrm>
            <a:off x="144779" y="0"/>
            <a:ext cx="5890261" cy="1119649"/>
          </a:xfrm>
        </p:spPr>
        <p:txBody>
          <a:bodyPr/>
          <a:lstStyle/>
          <a:p>
            <a:r>
              <a:rPr lang="en-US" b="1" u="sng" dirty="0"/>
              <a:t>WORKING OF THE MODEL :</a:t>
            </a:r>
            <a:endParaRPr lang="en-IN" b="1" u="sng" dirty="0"/>
          </a:p>
        </p:txBody>
      </p:sp>
      <p:sp>
        <p:nvSpPr>
          <p:cNvPr id="4" name="Rectangle 3">
            <a:extLst>
              <a:ext uri="{FF2B5EF4-FFF2-40B4-BE49-F238E27FC236}">
                <a16:creationId xmlns:a16="http://schemas.microsoft.com/office/drawing/2014/main" id="{D86E35EC-29B0-4E1B-846A-F0E82B9EC880}"/>
              </a:ext>
            </a:extLst>
          </p:cNvPr>
          <p:cNvSpPr/>
          <p:nvPr/>
        </p:nvSpPr>
        <p:spPr>
          <a:xfrm>
            <a:off x="2118360" y="1253243"/>
            <a:ext cx="432816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Data Preprocessing</a:t>
            </a:r>
            <a:endParaRPr lang="en-IN" sz="2000" b="1" dirty="0"/>
          </a:p>
        </p:txBody>
      </p:sp>
      <p:sp>
        <p:nvSpPr>
          <p:cNvPr id="5" name="Rectangle 4">
            <a:extLst>
              <a:ext uri="{FF2B5EF4-FFF2-40B4-BE49-F238E27FC236}">
                <a16:creationId xmlns:a16="http://schemas.microsoft.com/office/drawing/2014/main" id="{75066008-BD11-12D9-7649-3CC41EC34E73}"/>
              </a:ext>
            </a:extLst>
          </p:cNvPr>
          <p:cNvSpPr/>
          <p:nvPr/>
        </p:nvSpPr>
        <p:spPr>
          <a:xfrm>
            <a:off x="2118360" y="2554478"/>
            <a:ext cx="432816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CNN Model Training</a:t>
            </a:r>
            <a:endParaRPr lang="en-IN" sz="2000" b="1" dirty="0"/>
          </a:p>
        </p:txBody>
      </p:sp>
      <p:sp>
        <p:nvSpPr>
          <p:cNvPr id="6" name="Rectangle 5">
            <a:extLst>
              <a:ext uri="{FF2B5EF4-FFF2-40B4-BE49-F238E27FC236}">
                <a16:creationId xmlns:a16="http://schemas.microsoft.com/office/drawing/2014/main" id="{5EE20762-D29A-7256-3173-5A5877578D02}"/>
              </a:ext>
            </a:extLst>
          </p:cNvPr>
          <p:cNvSpPr/>
          <p:nvPr/>
        </p:nvSpPr>
        <p:spPr>
          <a:xfrm>
            <a:off x="2118360" y="3855713"/>
            <a:ext cx="432816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Applying a Face Mask Detector</a:t>
            </a:r>
            <a:endParaRPr lang="en-IN" sz="2000" b="1" dirty="0"/>
          </a:p>
        </p:txBody>
      </p:sp>
      <p:sp>
        <p:nvSpPr>
          <p:cNvPr id="9" name="Arrow: Down 8">
            <a:extLst>
              <a:ext uri="{FF2B5EF4-FFF2-40B4-BE49-F238E27FC236}">
                <a16:creationId xmlns:a16="http://schemas.microsoft.com/office/drawing/2014/main" id="{DB1FE8C1-E653-4B20-03AE-E2BA9349F8C1}"/>
              </a:ext>
            </a:extLst>
          </p:cNvPr>
          <p:cNvSpPr/>
          <p:nvPr/>
        </p:nvSpPr>
        <p:spPr>
          <a:xfrm>
            <a:off x="4164330" y="1825632"/>
            <a:ext cx="236220" cy="689857"/>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0" name="Arrow: Down 9">
            <a:extLst>
              <a:ext uri="{FF2B5EF4-FFF2-40B4-BE49-F238E27FC236}">
                <a16:creationId xmlns:a16="http://schemas.microsoft.com/office/drawing/2014/main" id="{D4803109-FBF9-01FF-60C8-8AB25402503A}"/>
              </a:ext>
            </a:extLst>
          </p:cNvPr>
          <p:cNvSpPr/>
          <p:nvPr/>
        </p:nvSpPr>
        <p:spPr>
          <a:xfrm>
            <a:off x="4164330" y="3126867"/>
            <a:ext cx="236220" cy="689857"/>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0028799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A20E6-A16C-FD95-D6BD-A1741531400E}"/>
              </a:ext>
            </a:extLst>
          </p:cNvPr>
          <p:cNvSpPr>
            <a:spLocks noGrp="1"/>
          </p:cNvSpPr>
          <p:nvPr>
            <p:ph type="title"/>
          </p:nvPr>
        </p:nvSpPr>
        <p:spPr>
          <a:xfrm>
            <a:off x="348933" y="196216"/>
            <a:ext cx="7772400" cy="1021556"/>
          </a:xfrm>
        </p:spPr>
        <p:txBody>
          <a:bodyPr/>
          <a:lstStyle/>
          <a:p>
            <a:r>
              <a:rPr lang="en-US" dirty="0">
                <a:solidFill>
                  <a:schemeClr val="bg1"/>
                </a:solidFill>
              </a:rPr>
              <a:t>Data preprocessing :</a:t>
            </a:r>
            <a:endParaRPr lang="en-IN" dirty="0">
              <a:solidFill>
                <a:schemeClr val="bg1"/>
              </a:solidFill>
            </a:endParaRPr>
          </a:p>
        </p:txBody>
      </p:sp>
      <p:sp>
        <p:nvSpPr>
          <p:cNvPr id="4" name="TextBox 3">
            <a:extLst>
              <a:ext uri="{FF2B5EF4-FFF2-40B4-BE49-F238E27FC236}">
                <a16:creationId xmlns:a16="http://schemas.microsoft.com/office/drawing/2014/main" id="{A207E752-FD5B-23CD-0369-4F9ACDA40CF3}"/>
              </a:ext>
            </a:extLst>
          </p:cNvPr>
          <p:cNvSpPr txBox="1"/>
          <p:nvPr/>
        </p:nvSpPr>
        <p:spPr>
          <a:xfrm>
            <a:off x="160019" y="1140588"/>
            <a:ext cx="8635047"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tx2">
                    <a:lumMod val="50000"/>
                  </a:schemeClr>
                </a:solidFill>
                <a:latin typeface="Bahnschrift" panose="020B0502040204020203" pitchFamily="34" charset="0"/>
              </a:rPr>
              <a:t>Loading the images and mounting the drive.</a:t>
            </a:r>
          </a:p>
          <a:p>
            <a:endParaRPr lang="en-US" dirty="0">
              <a:solidFill>
                <a:schemeClr val="tx2">
                  <a:lumMod val="50000"/>
                </a:schemeClr>
              </a:solidFill>
              <a:latin typeface="Bahnschrift" panose="020B0502040204020203" pitchFamily="34" charset="0"/>
            </a:endParaRPr>
          </a:p>
          <a:p>
            <a:pPr marL="285750" indent="-285750">
              <a:buFont typeface="Wingdings" panose="05000000000000000000" pitchFamily="2" charset="2"/>
              <a:buChar char="Ø"/>
            </a:pPr>
            <a:r>
              <a:rPr lang="en-US" dirty="0">
                <a:solidFill>
                  <a:schemeClr val="tx2">
                    <a:lumMod val="50000"/>
                  </a:schemeClr>
                </a:solidFill>
                <a:latin typeface="Bahnschrift" panose="020B0502040204020203" pitchFamily="34" charset="0"/>
              </a:rPr>
              <a:t>Converting the images into grayscale (since grayscale has only one channel and they are easier for computation)</a:t>
            </a:r>
          </a:p>
          <a:p>
            <a:endParaRPr lang="en-US" dirty="0">
              <a:solidFill>
                <a:schemeClr val="tx2">
                  <a:lumMod val="50000"/>
                </a:schemeClr>
              </a:solidFill>
              <a:latin typeface="Bahnschrift" panose="020B0502040204020203" pitchFamily="34" charset="0"/>
            </a:endParaRPr>
          </a:p>
          <a:p>
            <a:pPr marL="285750" indent="-285750">
              <a:buFont typeface="Wingdings" panose="05000000000000000000" pitchFamily="2" charset="2"/>
              <a:buChar char="Ø"/>
            </a:pPr>
            <a:r>
              <a:rPr lang="en-US" dirty="0" err="1">
                <a:solidFill>
                  <a:schemeClr val="tx2">
                    <a:lumMod val="50000"/>
                  </a:schemeClr>
                </a:solidFill>
                <a:latin typeface="Bahnschrift" panose="020B0502040204020203" pitchFamily="34" charset="0"/>
              </a:rPr>
              <a:t>Normalising</a:t>
            </a:r>
            <a:r>
              <a:rPr lang="en-US" dirty="0">
                <a:solidFill>
                  <a:schemeClr val="tx2">
                    <a:lumMod val="50000"/>
                  </a:schemeClr>
                </a:solidFill>
                <a:latin typeface="Bahnschrift" panose="020B0502040204020203" pitchFamily="34" charset="0"/>
              </a:rPr>
              <a:t> the images using </a:t>
            </a:r>
            <a:r>
              <a:rPr lang="en-US" b="1" dirty="0" err="1">
                <a:solidFill>
                  <a:schemeClr val="tx2">
                    <a:lumMod val="50000"/>
                  </a:schemeClr>
                </a:solidFill>
                <a:latin typeface="Bahnschrift" panose="020B0502040204020203" pitchFamily="34" charset="0"/>
              </a:rPr>
              <a:t>np.array</a:t>
            </a:r>
            <a:r>
              <a:rPr lang="en-US" b="1" dirty="0">
                <a:solidFill>
                  <a:schemeClr val="tx2">
                    <a:lumMod val="50000"/>
                  </a:schemeClr>
                </a:solidFill>
                <a:latin typeface="Bahnschrift" panose="020B0502040204020203" pitchFamily="34" charset="0"/>
              </a:rPr>
              <a:t>(image)</a:t>
            </a:r>
            <a:r>
              <a:rPr lang="en-US" dirty="0">
                <a:solidFill>
                  <a:schemeClr val="tx2">
                    <a:lumMod val="50000"/>
                  </a:schemeClr>
                </a:solidFill>
                <a:latin typeface="Bahnschrift" panose="020B0502040204020203" pitchFamily="34" charset="0"/>
              </a:rPr>
              <a:t>. </a:t>
            </a:r>
            <a:r>
              <a:rPr lang="en-US" dirty="0" err="1">
                <a:solidFill>
                  <a:schemeClr val="tx2">
                    <a:lumMod val="50000"/>
                  </a:schemeClr>
                </a:solidFill>
                <a:latin typeface="Bahnschrift" panose="020B0502040204020203" pitchFamily="34" charset="0"/>
              </a:rPr>
              <a:t>Normalising</a:t>
            </a:r>
            <a:r>
              <a:rPr lang="en-US" dirty="0">
                <a:solidFill>
                  <a:schemeClr val="tx2">
                    <a:lumMod val="50000"/>
                  </a:schemeClr>
                </a:solidFill>
                <a:latin typeface="Bahnschrift" panose="020B0502040204020203" pitchFamily="34" charset="0"/>
              </a:rPr>
              <a:t> means converting images into similar scale.</a:t>
            </a:r>
          </a:p>
          <a:p>
            <a:endParaRPr lang="en-US" dirty="0">
              <a:solidFill>
                <a:schemeClr val="tx2">
                  <a:lumMod val="50000"/>
                </a:schemeClr>
              </a:solidFill>
              <a:latin typeface="Bahnschrift" panose="020B0502040204020203" pitchFamily="34" charset="0"/>
            </a:endParaRPr>
          </a:p>
          <a:p>
            <a:pPr marL="285750" indent="-285750">
              <a:buFont typeface="Wingdings" panose="05000000000000000000" pitchFamily="2" charset="2"/>
              <a:buChar char="Ø"/>
            </a:pPr>
            <a:r>
              <a:rPr lang="en-US" dirty="0">
                <a:solidFill>
                  <a:schemeClr val="tx2">
                    <a:lumMod val="50000"/>
                  </a:schemeClr>
                </a:solidFill>
                <a:latin typeface="Bahnschrift" panose="020B0502040204020203" pitchFamily="34" charset="0"/>
              </a:rPr>
              <a:t>Our date is labeled as “</a:t>
            </a:r>
            <a:r>
              <a:rPr lang="en-US" dirty="0" err="1">
                <a:solidFill>
                  <a:schemeClr val="tx2">
                    <a:lumMod val="50000"/>
                  </a:schemeClr>
                </a:solidFill>
                <a:latin typeface="Bahnschrift" panose="020B0502040204020203" pitchFamily="34" charset="0"/>
              </a:rPr>
              <a:t>with_mask</a:t>
            </a:r>
            <a:r>
              <a:rPr lang="en-US" dirty="0">
                <a:solidFill>
                  <a:schemeClr val="tx2">
                    <a:lumMod val="50000"/>
                  </a:schemeClr>
                </a:solidFill>
                <a:latin typeface="Bahnschrift" panose="020B0502040204020203" pitchFamily="34" charset="0"/>
              </a:rPr>
              <a:t>” and “</a:t>
            </a:r>
            <a:r>
              <a:rPr lang="en-US" dirty="0" err="1">
                <a:solidFill>
                  <a:schemeClr val="tx2">
                    <a:lumMod val="50000"/>
                  </a:schemeClr>
                </a:solidFill>
                <a:latin typeface="Bahnschrift" panose="020B0502040204020203" pitchFamily="34" charset="0"/>
              </a:rPr>
              <a:t>without_mask</a:t>
            </a:r>
            <a:r>
              <a:rPr lang="en-US" dirty="0">
                <a:solidFill>
                  <a:schemeClr val="tx2">
                    <a:lumMod val="50000"/>
                  </a:schemeClr>
                </a:solidFill>
                <a:latin typeface="Bahnschrift" panose="020B0502040204020203" pitchFamily="34" charset="0"/>
              </a:rPr>
              <a:t>” , computer works only with numbers. Using </a:t>
            </a:r>
            <a:r>
              <a:rPr lang="en-US" b="1" dirty="0">
                <a:solidFill>
                  <a:schemeClr val="tx2">
                    <a:lumMod val="50000"/>
                  </a:schemeClr>
                </a:solidFill>
                <a:latin typeface="Bahnschrift" panose="020B0502040204020203" pitchFamily="34" charset="0"/>
              </a:rPr>
              <a:t>“One Hot Encoding” </a:t>
            </a:r>
            <a:r>
              <a:rPr lang="en-US" dirty="0">
                <a:solidFill>
                  <a:schemeClr val="tx2">
                    <a:lumMod val="50000"/>
                  </a:schemeClr>
                </a:solidFill>
                <a:latin typeface="Bahnschrift" panose="020B0502040204020203" pitchFamily="34" charset="0"/>
              </a:rPr>
              <a:t>we convert the images into specific labels.</a:t>
            </a:r>
          </a:p>
          <a:p>
            <a:pPr marL="285750" indent="-285750">
              <a:buFont typeface="Wingdings" panose="05000000000000000000" pitchFamily="2" charset="2"/>
              <a:buChar char="Ø"/>
            </a:pPr>
            <a:endParaRPr lang="en-US" dirty="0">
              <a:solidFill>
                <a:schemeClr val="tx2">
                  <a:lumMod val="50000"/>
                </a:schemeClr>
              </a:solidFill>
              <a:latin typeface="Bahnschrift" panose="020B0502040204020203" pitchFamily="34" charset="0"/>
            </a:endParaRPr>
          </a:p>
          <a:p>
            <a:pPr marL="285750" indent="-285750">
              <a:buFont typeface="Wingdings" panose="05000000000000000000" pitchFamily="2" charset="2"/>
              <a:buChar char="Ø"/>
            </a:pPr>
            <a:r>
              <a:rPr lang="en-US" dirty="0">
                <a:solidFill>
                  <a:schemeClr val="tx2">
                    <a:lumMod val="50000"/>
                  </a:schemeClr>
                </a:solidFill>
                <a:latin typeface="Bahnschrift" panose="020B0502040204020203" pitchFamily="34" charset="0"/>
              </a:rPr>
              <a:t>After applying labels we divide the data into training (75%) and testing test (25%).</a:t>
            </a:r>
            <a:endParaRPr lang="en-IN" dirty="0">
              <a:solidFill>
                <a:schemeClr val="tx2">
                  <a:lumMod val="50000"/>
                </a:schemeClr>
              </a:solidFill>
              <a:latin typeface="Bahnschrift" panose="020B0502040204020203" pitchFamily="34" charset="0"/>
            </a:endParaRPr>
          </a:p>
        </p:txBody>
      </p:sp>
    </p:spTree>
    <p:extLst>
      <p:ext uri="{BB962C8B-B14F-4D97-AF65-F5344CB8AC3E}">
        <p14:creationId xmlns:p14="http://schemas.microsoft.com/office/powerpoint/2010/main" val="1581099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scale Image Online: Free Grayscale Image Converter | Fotor">
            <a:extLst>
              <a:ext uri="{FF2B5EF4-FFF2-40B4-BE49-F238E27FC236}">
                <a16:creationId xmlns:a16="http://schemas.microsoft.com/office/drawing/2014/main" id="{EF3E8995-B312-6024-6B24-0A5229DD3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860" y="716756"/>
            <a:ext cx="5935980" cy="370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0881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3D4E-4DF4-21EC-AC34-840F24EFCD57}"/>
              </a:ext>
            </a:extLst>
          </p:cNvPr>
          <p:cNvSpPr>
            <a:spLocks noGrp="1"/>
          </p:cNvSpPr>
          <p:nvPr>
            <p:ph type="title"/>
          </p:nvPr>
        </p:nvSpPr>
        <p:spPr>
          <a:xfrm>
            <a:off x="999807" y="211456"/>
            <a:ext cx="7772400" cy="1021556"/>
          </a:xfrm>
        </p:spPr>
        <p:txBody>
          <a:bodyPr/>
          <a:lstStyle/>
          <a:p>
            <a:r>
              <a:rPr lang="en-US" dirty="0">
                <a:solidFill>
                  <a:schemeClr val="bg1"/>
                </a:solidFill>
              </a:rPr>
              <a:t>Convolution neural Network</a:t>
            </a:r>
            <a:endParaRPr lang="en-IN" dirty="0">
              <a:solidFill>
                <a:schemeClr val="bg1"/>
              </a:solidFill>
            </a:endParaRPr>
          </a:p>
        </p:txBody>
      </p:sp>
      <p:sp>
        <p:nvSpPr>
          <p:cNvPr id="5" name="Rectangle 4">
            <a:extLst>
              <a:ext uri="{FF2B5EF4-FFF2-40B4-BE49-F238E27FC236}">
                <a16:creationId xmlns:a16="http://schemas.microsoft.com/office/drawing/2014/main" id="{9EBCA258-445E-917E-F64E-0DBD9DAEA500}"/>
              </a:ext>
            </a:extLst>
          </p:cNvPr>
          <p:cNvSpPr/>
          <p:nvPr/>
        </p:nvSpPr>
        <p:spPr>
          <a:xfrm>
            <a:off x="2834638" y="1095852"/>
            <a:ext cx="3474719" cy="584775"/>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spAutoFit/>
          </a:bodyPr>
          <a:lstStyle/>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is CNN ???</a:t>
            </a:r>
          </a:p>
        </p:txBody>
      </p:sp>
      <p:sp>
        <p:nvSpPr>
          <p:cNvPr id="6" name="TextBox 5">
            <a:extLst>
              <a:ext uri="{FF2B5EF4-FFF2-40B4-BE49-F238E27FC236}">
                <a16:creationId xmlns:a16="http://schemas.microsoft.com/office/drawing/2014/main" id="{B70A27A3-BEA5-714F-AE4E-E4E74777476F}"/>
              </a:ext>
            </a:extLst>
          </p:cNvPr>
          <p:cNvSpPr txBox="1"/>
          <p:nvPr/>
        </p:nvSpPr>
        <p:spPr>
          <a:xfrm>
            <a:off x="311623" y="1682591"/>
            <a:ext cx="8520747" cy="1631216"/>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t>CNN (Convolutional Neural Network) are neural networks which are primarily used to classify images , detect objects , recognize features etc.</a:t>
            </a:r>
          </a:p>
          <a:p>
            <a:endParaRPr lang="en-US" sz="2000" dirty="0"/>
          </a:p>
          <a:p>
            <a:pPr marL="285750" indent="-285750">
              <a:buFont typeface="Wingdings" panose="05000000000000000000" pitchFamily="2" charset="2"/>
              <a:buChar char="ü"/>
            </a:pPr>
            <a:r>
              <a:rPr lang="en-US" sz="2000" dirty="0"/>
              <a:t>CNN is a network of processing layers used to reduce an image into its key features so that it can be easily classified.</a:t>
            </a:r>
            <a:endParaRPr lang="en-IN" sz="2000" dirty="0"/>
          </a:p>
        </p:txBody>
      </p:sp>
      <p:pic>
        <p:nvPicPr>
          <p:cNvPr id="7" name="Picture 6">
            <a:extLst>
              <a:ext uri="{FF2B5EF4-FFF2-40B4-BE49-F238E27FC236}">
                <a16:creationId xmlns:a16="http://schemas.microsoft.com/office/drawing/2014/main" id="{9366484C-0CC3-2E44-E28D-A56BF9D5E56B}"/>
              </a:ext>
            </a:extLst>
          </p:cNvPr>
          <p:cNvPicPr>
            <a:picLocks noChangeAspect="1"/>
          </p:cNvPicPr>
          <p:nvPr/>
        </p:nvPicPr>
        <p:blipFill rotWithShape="1">
          <a:blip r:embed="rId2"/>
          <a:srcRect l="5001" t="30074" r="32833" b="44741"/>
          <a:stretch/>
        </p:blipFill>
        <p:spPr>
          <a:xfrm>
            <a:off x="792480" y="3313807"/>
            <a:ext cx="7766316" cy="1769804"/>
          </a:xfrm>
          <a:prstGeom prst="rect">
            <a:avLst/>
          </a:prstGeom>
          <a:ln>
            <a:solidFill>
              <a:schemeClr val="tx1"/>
            </a:solidFill>
          </a:ln>
        </p:spPr>
      </p:pic>
    </p:spTree>
    <p:extLst>
      <p:ext uri="{BB962C8B-B14F-4D97-AF65-F5344CB8AC3E}">
        <p14:creationId xmlns:p14="http://schemas.microsoft.com/office/powerpoint/2010/main" val="42167479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54B3-7898-D508-3D42-07558AE0AAFE}"/>
              </a:ext>
            </a:extLst>
          </p:cNvPr>
          <p:cNvSpPr>
            <a:spLocks noGrp="1"/>
          </p:cNvSpPr>
          <p:nvPr>
            <p:ph type="ctrTitle"/>
          </p:nvPr>
        </p:nvSpPr>
        <p:spPr>
          <a:xfrm>
            <a:off x="4335781" y="1295400"/>
            <a:ext cx="4549139" cy="2819400"/>
          </a:xfrm>
          <a:noFill/>
        </p:spPr>
        <p:style>
          <a:lnRef idx="1">
            <a:schemeClr val="accent2"/>
          </a:lnRef>
          <a:fillRef idx="3">
            <a:schemeClr val="accent2"/>
          </a:fillRef>
          <a:effectRef idx="2">
            <a:schemeClr val="accent2"/>
          </a:effectRef>
          <a:fontRef idx="minor">
            <a:schemeClr val="lt1"/>
          </a:fontRef>
        </p:style>
        <p:txBody>
          <a:bodyPr>
            <a:normAutofit/>
          </a:bodyPr>
          <a:lstStyle/>
          <a:p>
            <a:r>
              <a:rPr lang="en-US" sz="2400" dirty="0"/>
              <a:t>For </a:t>
            </a:r>
            <a:r>
              <a:rPr lang="en-US" sz="2400" dirty="0" err="1"/>
              <a:t>Eg</a:t>
            </a:r>
            <a:r>
              <a:rPr lang="en-US" sz="2400" dirty="0"/>
              <a:t> : In this image some of you might see a person sitting on a horse and others might see an old man, your brain is trying to process this image by looking at features and come to a conclusion.</a:t>
            </a:r>
            <a:endParaRPr lang="en-IN" sz="2400" dirty="0"/>
          </a:p>
        </p:txBody>
      </p:sp>
      <p:pic>
        <p:nvPicPr>
          <p:cNvPr id="5" name="Picture 4">
            <a:extLst>
              <a:ext uri="{FF2B5EF4-FFF2-40B4-BE49-F238E27FC236}">
                <a16:creationId xmlns:a16="http://schemas.microsoft.com/office/drawing/2014/main" id="{1781DE43-0142-48B2-C9DC-13F24F3FE996}"/>
              </a:ext>
            </a:extLst>
          </p:cNvPr>
          <p:cNvPicPr>
            <a:picLocks noChangeAspect="1"/>
          </p:cNvPicPr>
          <p:nvPr/>
        </p:nvPicPr>
        <p:blipFill rotWithShape="1">
          <a:blip r:embed="rId2"/>
          <a:srcRect l="25418" t="20444" r="42333" b="8000"/>
          <a:stretch/>
        </p:blipFill>
        <p:spPr>
          <a:xfrm>
            <a:off x="0" y="144647"/>
            <a:ext cx="3931920" cy="4854206"/>
          </a:xfrm>
          <a:prstGeom prst="rect">
            <a:avLst/>
          </a:prstGeom>
        </p:spPr>
      </p:pic>
    </p:spTree>
    <p:extLst>
      <p:ext uri="{BB962C8B-B14F-4D97-AF65-F5344CB8AC3E}">
        <p14:creationId xmlns:p14="http://schemas.microsoft.com/office/powerpoint/2010/main" val="5283250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F0C5-A426-4119-B90A-C9000A379609}"/>
              </a:ext>
            </a:extLst>
          </p:cNvPr>
          <p:cNvSpPr>
            <a:spLocks noGrp="1"/>
          </p:cNvSpPr>
          <p:nvPr>
            <p:ph type="ctrTitle"/>
          </p:nvPr>
        </p:nvSpPr>
        <p:spPr>
          <a:xfrm>
            <a:off x="228599" y="369211"/>
            <a:ext cx="6941821" cy="1325389"/>
          </a:xfrm>
        </p:spPr>
        <p:txBody>
          <a:bodyPr>
            <a:normAutofit fontScale="90000"/>
          </a:bodyPr>
          <a:lstStyle/>
          <a:p>
            <a:r>
              <a:rPr lang="en-US" sz="3200" dirty="0"/>
              <a:t>Similarly our computer tries to process any image using the CNN model. Here we give images of cats &amp; dogs and our CNN Model will classify them into a category.</a:t>
            </a:r>
            <a:endParaRPr lang="en-IN" sz="3200" dirty="0"/>
          </a:p>
        </p:txBody>
      </p:sp>
      <p:pic>
        <p:nvPicPr>
          <p:cNvPr id="5" name="Picture 4">
            <a:extLst>
              <a:ext uri="{FF2B5EF4-FFF2-40B4-BE49-F238E27FC236}">
                <a16:creationId xmlns:a16="http://schemas.microsoft.com/office/drawing/2014/main" id="{49F505E3-8233-0834-5D99-AD74E8C1D9EC}"/>
              </a:ext>
            </a:extLst>
          </p:cNvPr>
          <p:cNvPicPr>
            <a:picLocks noChangeAspect="1"/>
          </p:cNvPicPr>
          <p:nvPr/>
        </p:nvPicPr>
        <p:blipFill>
          <a:blip r:embed="rId2"/>
          <a:stretch>
            <a:fillRect/>
          </a:stretch>
        </p:blipFill>
        <p:spPr>
          <a:xfrm>
            <a:off x="1695105" y="2213250"/>
            <a:ext cx="5909655" cy="2561039"/>
          </a:xfrm>
          <a:prstGeom prst="rect">
            <a:avLst/>
          </a:prstGeom>
        </p:spPr>
      </p:pic>
    </p:spTree>
    <p:extLst>
      <p:ext uri="{BB962C8B-B14F-4D97-AF65-F5344CB8AC3E}">
        <p14:creationId xmlns:p14="http://schemas.microsoft.com/office/powerpoint/2010/main" val="26873050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7A4F-2378-8F4B-BC6E-7BB1A821C78D}"/>
              </a:ext>
            </a:extLst>
          </p:cNvPr>
          <p:cNvSpPr>
            <a:spLocks noGrp="1"/>
          </p:cNvSpPr>
          <p:nvPr>
            <p:ph type="title"/>
          </p:nvPr>
        </p:nvSpPr>
        <p:spPr>
          <a:xfrm>
            <a:off x="333693" y="13335"/>
            <a:ext cx="7591107" cy="939165"/>
          </a:xfrm>
        </p:spPr>
        <p:txBody>
          <a:bodyPr>
            <a:noAutofit/>
          </a:bodyPr>
          <a:lstStyle/>
          <a:p>
            <a:r>
              <a:rPr lang="en-US" sz="3200" dirty="0">
                <a:solidFill>
                  <a:schemeClr val="bg1"/>
                </a:solidFill>
              </a:rPr>
              <a:t>So how Our CNN Model Classifies an image ??</a:t>
            </a:r>
            <a:endParaRPr lang="en-IN" sz="3200" dirty="0">
              <a:solidFill>
                <a:schemeClr val="bg1"/>
              </a:solidFill>
            </a:endParaRPr>
          </a:p>
        </p:txBody>
      </p:sp>
      <p:sp>
        <p:nvSpPr>
          <p:cNvPr id="3" name="Text Placeholder 2">
            <a:extLst>
              <a:ext uri="{FF2B5EF4-FFF2-40B4-BE49-F238E27FC236}">
                <a16:creationId xmlns:a16="http://schemas.microsoft.com/office/drawing/2014/main" id="{E54A15D9-90C3-DFF7-4ED3-EF11E8DC4284}"/>
              </a:ext>
            </a:extLst>
          </p:cNvPr>
          <p:cNvSpPr>
            <a:spLocks noGrp="1"/>
          </p:cNvSpPr>
          <p:nvPr>
            <p:ph type="body" idx="1"/>
          </p:nvPr>
        </p:nvSpPr>
        <p:spPr>
          <a:xfrm>
            <a:off x="331470" y="2503170"/>
            <a:ext cx="8481060" cy="3038475"/>
          </a:xfrm>
        </p:spPr>
        <p:txBody>
          <a:bodyPr>
            <a:noAutofit/>
          </a:bodyPr>
          <a:lstStyle/>
          <a:p>
            <a:pPr marL="457200" indent="-457200">
              <a:buFont typeface="Wingdings" panose="05000000000000000000" pitchFamily="2" charset="2"/>
              <a:buChar char="v"/>
            </a:pPr>
            <a:r>
              <a:rPr lang="en-US" dirty="0">
                <a:solidFill>
                  <a:schemeClr val="tx2">
                    <a:lumMod val="50000"/>
                  </a:schemeClr>
                </a:solidFill>
              </a:rPr>
              <a:t>Consider u have two images one of black &amp; white image of 2x2 pixel and other is colored image of 2x2 pixel.</a:t>
            </a:r>
          </a:p>
          <a:p>
            <a:endParaRPr lang="en-US" dirty="0">
              <a:solidFill>
                <a:schemeClr val="tx2">
                  <a:lumMod val="50000"/>
                </a:schemeClr>
              </a:solidFill>
            </a:endParaRPr>
          </a:p>
          <a:p>
            <a:pPr marL="457200" indent="-457200">
              <a:buFont typeface="Wingdings" panose="05000000000000000000" pitchFamily="2" charset="2"/>
              <a:buChar char="v"/>
            </a:pPr>
            <a:r>
              <a:rPr lang="en-US" dirty="0">
                <a:solidFill>
                  <a:schemeClr val="tx2">
                    <a:lumMod val="50000"/>
                  </a:schemeClr>
                </a:solidFill>
              </a:rPr>
              <a:t>Black &amp; white image is referred as 2D image</a:t>
            </a:r>
          </a:p>
          <a:p>
            <a:r>
              <a:rPr lang="en-US" dirty="0">
                <a:solidFill>
                  <a:schemeClr val="tx2">
                    <a:lumMod val="50000"/>
                  </a:schemeClr>
                </a:solidFill>
              </a:rPr>
              <a:t>        Colored Image is referred as 3D image </a:t>
            </a:r>
          </a:p>
          <a:p>
            <a:endParaRPr lang="en-US" dirty="0">
              <a:solidFill>
                <a:schemeClr val="tx2">
                  <a:lumMod val="50000"/>
                </a:schemeClr>
              </a:solidFill>
            </a:endParaRPr>
          </a:p>
          <a:p>
            <a:pPr marL="457200" indent="-457200">
              <a:buFont typeface="Wingdings" panose="05000000000000000000" pitchFamily="2" charset="2"/>
              <a:buChar char="v"/>
            </a:pPr>
            <a:r>
              <a:rPr lang="en-IN" dirty="0">
                <a:solidFill>
                  <a:schemeClr val="tx2">
                    <a:lumMod val="50000"/>
                  </a:schemeClr>
                </a:solidFill>
              </a:rPr>
              <a:t>Each of the pixel in black &amp; white image is a 8bit information that is every</a:t>
            </a:r>
          </a:p>
          <a:p>
            <a:pPr algn="ctr"/>
            <a:r>
              <a:rPr lang="en-IN" dirty="0">
                <a:solidFill>
                  <a:schemeClr val="tx2">
                    <a:lumMod val="50000"/>
                  </a:schemeClr>
                </a:solidFill>
              </a:rPr>
              <a:t>         pixel having value of 0 and 255 which is including 0 is total 256 so 1-255           and 0 so it will make 256.</a:t>
            </a:r>
          </a:p>
          <a:p>
            <a:endParaRPr lang="en-IN" dirty="0">
              <a:solidFill>
                <a:schemeClr val="tx2">
                  <a:lumMod val="50000"/>
                </a:schemeClr>
              </a:solidFill>
            </a:endParaRPr>
          </a:p>
          <a:p>
            <a:endParaRPr lang="en-IN" dirty="0"/>
          </a:p>
        </p:txBody>
      </p:sp>
    </p:spTree>
    <p:extLst>
      <p:ext uri="{BB962C8B-B14F-4D97-AF65-F5344CB8AC3E}">
        <p14:creationId xmlns:p14="http://schemas.microsoft.com/office/powerpoint/2010/main" val="12714925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1B645F-6122-3CFC-4DED-F390AB3723E8}"/>
              </a:ext>
            </a:extLst>
          </p:cNvPr>
          <p:cNvSpPr txBox="1"/>
          <p:nvPr/>
        </p:nvSpPr>
        <p:spPr>
          <a:xfrm>
            <a:off x="0" y="1125349"/>
            <a:ext cx="9227820" cy="1938992"/>
          </a:xfrm>
          <a:prstGeom prst="rect">
            <a:avLst/>
          </a:prstGeom>
          <a:noFill/>
        </p:spPr>
        <p:txBody>
          <a:bodyPr wrap="square">
            <a:spAutoFit/>
          </a:bodyPr>
          <a:lstStyle/>
          <a:p>
            <a:pPr marL="457200" indent="-457200">
              <a:buFont typeface="Wingdings" panose="05000000000000000000" pitchFamily="2" charset="2"/>
              <a:buChar char="v"/>
            </a:pPr>
            <a:r>
              <a:rPr lang="en-IN" sz="2000" dirty="0">
                <a:solidFill>
                  <a:schemeClr val="tx2">
                    <a:lumMod val="50000"/>
                  </a:schemeClr>
                </a:solidFill>
              </a:rPr>
              <a:t>Now 2^8 = 256 only and that’s why 8 bit of information . 0-255 is the intensity of colour where 255 is completely white pixel and 0 is completely black pixel.</a:t>
            </a:r>
          </a:p>
          <a:p>
            <a:endParaRPr lang="en-IN" sz="2000" dirty="0">
              <a:solidFill>
                <a:schemeClr val="tx2">
                  <a:lumMod val="50000"/>
                </a:schemeClr>
              </a:solidFill>
            </a:endParaRPr>
          </a:p>
          <a:p>
            <a:pPr marL="457200" indent="-457200">
              <a:buFont typeface="Wingdings" panose="05000000000000000000" pitchFamily="2" charset="2"/>
              <a:buChar char="v"/>
            </a:pPr>
            <a:r>
              <a:rPr lang="en-IN" sz="2000" dirty="0">
                <a:solidFill>
                  <a:schemeClr val="tx2">
                    <a:lumMod val="50000"/>
                  </a:schemeClr>
                </a:solidFill>
              </a:rPr>
              <a:t>And in between you will have grayscale range of </a:t>
            </a:r>
            <a:r>
              <a:rPr lang="en-IN" sz="2000" dirty="0" err="1">
                <a:solidFill>
                  <a:schemeClr val="tx2">
                    <a:lumMod val="50000"/>
                  </a:schemeClr>
                </a:solidFill>
              </a:rPr>
              <a:t>colors</a:t>
            </a:r>
            <a:r>
              <a:rPr lang="en-IN" sz="2000" dirty="0">
                <a:solidFill>
                  <a:schemeClr val="tx2">
                    <a:lumMod val="50000"/>
                  </a:schemeClr>
                </a:solidFill>
              </a:rPr>
              <a:t> to start with computers read this information to process the image . So every image is representation of 0s &amp; 1s.</a:t>
            </a:r>
          </a:p>
        </p:txBody>
      </p:sp>
      <p:pic>
        <p:nvPicPr>
          <p:cNvPr id="5" name="Picture 4">
            <a:extLst>
              <a:ext uri="{FF2B5EF4-FFF2-40B4-BE49-F238E27FC236}">
                <a16:creationId xmlns:a16="http://schemas.microsoft.com/office/drawing/2014/main" id="{C001841D-C62A-AAA2-3605-D12FFA71DA0F}"/>
              </a:ext>
            </a:extLst>
          </p:cNvPr>
          <p:cNvPicPr>
            <a:picLocks noChangeAspect="1"/>
          </p:cNvPicPr>
          <p:nvPr/>
        </p:nvPicPr>
        <p:blipFill rotWithShape="1">
          <a:blip r:embed="rId2"/>
          <a:srcRect l="3583" t="7419" r="54584" b="55268"/>
          <a:stretch/>
        </p:blipFill>
        <p:spPr>
          <a:xfrm>
            <a:off x="617220" y="3064341"/>
            <a:ext cx="3825240" cy="1919131"/>
          </a:xfrm>
          <a:prstGeom prst="rect">
            <a:avLst/>
          </a:prstGeom>
        </p:spPr>
      </p:pic>
      <p:sp>
        <p:nvSpPr>
          <p:cNvPr id="6" name="Arrow: Right 5">
            <a:extLst>
              <a:ext uri="{FF2B5EF4-FFF2-40B4-BE49-F238E27FC236}">
                <a16:creationId xmlns:a16="http://schemas.microsoft.com/office/drawing/2014/main" id="{E9C8FE14-8BF3-25C2-941B-8D92F32A3708}"/>
              </a:ext>
            </a:extLst>
          </p:cNvPr>
          <p:cNvSpPr/>
          <p:nvPr/>
        </p:nvSpPr>
        <p:spPr>
          <a:xfrm>
            <a:off x="4613910" y="3814362"/>
            <a:ext cx="1619250" cy="3004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7" name="Picture 6">
            <a:extLst>
              <a:ext uri="{FF2B5EF4-FFF2-40B4-BE49-F238E27FC236}">
                <a16:creationId xmlns:a16="http://schemas.microsoft.com/office/drawing/2014/main" id="{89B5C02B-25D8-41CE-B2B2-B13D808EEBAA}"/>
              </a:ext>
            </a:extLst>
          </p:cNvPr>
          <p:cNvPicPr>
            <a:picLocks noChangeAspect="1"/>
          </p:cNvPicPr>
          <p:nvPr/>
        </p:nvPicPr>
        <p:blipFill rotWithShape="1">
          <a:blip r:embed="rId2"/>
          <a:srcRect l="71583" t="8295" r="9750" b="57617"/>
          <a:stretch/>
        </p:blipFill>
        <p:spPr>
          <a:xfrm>
            <a:off x="6549390" y="3005015"/>
            <a:ext cx="2339340" cy="1919131"/>
          </a:xfrm>
          <a:prstGeom prst="rect">
            <a:avLst/>
          </a:prstGeom>
        </p:spPr>
      </p:pic>
    </p:spTree>
    <p:extLst>
      <p:ext uri="{BB962C8B-B14F-4D97-AF65-F5344CB8AC3E}">
        <p14:creationId xmlns:p14="http://schemas.microsoft.com/office/powerpoint/2010/main" val="9650253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AAE94A-AAB1-64DA-B72A-5500BDB9EA2C}"/>
              </a:ext>
            </a:extLst>
          </p:cNvPr>
          <p:cNvSpPr>
            <a:spLocks noGrp="1"/>
          </p:cNvSpPr>
          <p:nvPr>
            <p:ph type="body" idx="1"/>
          </p:nvPr>
        </p:nvSpPr>
        <p:spPr>
          <a:xfrm>
            <a:off x="409893" y="65486"/>
            <a:ext cx="7772400" cy="2513884"/>
          </a:xfrm>
          <a:solidFill>
            <a:schemeClr val="bg1"/>
          </a:solidFill>
        </p:spPr>
        <p:txBody>
          <a:bodyPr>
            <a:noAutofit/>
          </a:bodyPr>
          <a:lstStyle/>
          <a:p>
            <a:pPr marL="342900" indent="-342900">
              <a:buFont typeface="Arial" panose="020B0604020202020204" pitchFamily="34" charset="0"/>
              <a:buChar char="•"/>
            </a:pPr>
            <a:r>
              <a:rPr lang="en-US" sz="2400" dirty="0">
                <a:solidFill>
                  <a:schemeClr val="tx2">
                    <a:lumMod val="50000"/>
                  </a:schemeClr>
                </a:solidFill>
              </a:rPr>
              <a:t>Colored images are made up of 3 – channels RED , BLUE , GREEN (RGB)</a:t>
            </a:r>
          </a:p>
          <a:p>
            <a:pPr marL="342900" indent="-342900">
              <a:buFont typeface="Arial" panose="020B0604020202020204" pitchFamily="34" charset="0"/>
              <a:buChar char="•"/>
            </a:pPr>
            <a:r>
              <a:rPr lang="en-US" sz="2400" dirty="0">
                <a:solidFill>
                  <a:schemeClr val="tx2">
                    <a:lumMod val="50000"/>
                  </a:schemeClr>
                </a:solidFill>
              </a:rPr>
              <a:t>So basically three layers each of red , blue , green now each of them have their own color intensities therefore 0-255 . Computers combine these separate colors to find out the color of the image.</a:t>
            </a:r>
            <a:endParaRPr lang="en-IN" sz="2400" dirty="0">
              <a:solidFill>
                <a:schemeClr val="tx2">
                  <a:lumMod val="50000"/>
                </a:schemeClr>
              </a:solidFill>
            </a:endParaRPr>
          </a:p>
        </p:txBody>
      </p:sp>
      <p:pic>
        <p:nvPicPr>
          <p:cNvPr id="4" name="Picture 3">
            <a:extLst>
              <a:ext uri="{FF2B5EF4-FFF2-40B4-BE49-F238E27FC236}">
                <a16:creationId xmlns:a16="http://schemas.microsoft.com/office/drawing/2014/main" id="{90543C0B-173A-EF6F-9067-9E34C41AA301}"/>
              </a:ext>
            </a:extLst>
          </p:cNvPr>
          <p:cNvPicPr>
            <a:picLocks noChangeAspect="1"/>
          </p:cNvPicPr>
          <p:nvPr/>
        </p:nvPicPr>
        <p:blipFill rotWithShape="1">
          <a:blip r:embed="rId2"/>
          <a:srcRect l="2917" t="45629" r="55250" b="15556"/>
          <a:stretch/>
        </p:blipFill>
        <p:spPr>
          <a:xfrm>
            <a:off x="470853" y="2791620"/>
            <a:ext cx="3825240" cy="1996440"/>
          </a:xfrm>
          <a:prstGeom prst="rect">
            <a:avLst/>
          </a:prstGeom>
        </p:spPr>
      </p:pic>
      <p:sp>
        <p:nvSpPr>
          <p:cNvPr id="5" name="Arrow: Right 4">
            <a:extLst>
              <a:ext uri="{FF2B5EF4-FFF2-40B4-BE49-F238E27FC236}">
                <a16:creationId xmlns:a16="http://schemas.microsoft.com/office/drawing/2014/main" id="{77C8214D-CD6B-FC02-36B4-816998F991A3}"/>
              </a:ext>
            </a:extLst>
          </p:cNvPr>
          <p:cNvSpPr/>
          <p:nvPr/>
        </p:nvSpPr>
        <p:spPr>
          <a:xfrm>
            <a:off x="4511040" y="3639622"/>
            <a:ext cx="1619250" cy="3004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6" name="Picture 5">
            <a:extLst>
              <a:ext uri="{FF2B5EF4-FFF2-40B4-BE49-F238E27FC236}">
                <a16:creationId xmlns:a16="http://schemas.microsoft.com/office/drawing/2014/main" id="{81953778-18EA-28F9-064A-0888F47139DF}"/>
              </a:ext>
            </a:extLst>
          </p:cNvPr>
          <p:cNvPicPr>
            <a:picLocks noChangeAspect="1"/>
          </p:cNvPicPr>
          <p:nvPr/>
        </p:nvPicPr>
        <p:blipFill rotWithShape="1">
          <a:blip r:embed="rId2"/>
          <a:srcRect l="70583" t="42370" b="16923"/>
          <a:stretch/>
        </p:blipFill>
        <p:spPr>
          <a:xfrm>
            <a:off x="6345237" y="2791620"/>
            <a:ext cx="2465070" cy="1996441"/>
          </a:xfrm>
          <a:prstGeom prst="rect">
            <a:avLst/>
          </a:prstGeom>
        </p:spPr>
      </p:pic>
    </p:spTree>
    <p:extLst>
      <p:ext uri="{BB962C8B-B14F-4D97-AF65-F5344CB8AC3E}">
        <p14:creationId xmlns:p14="http://schemas.microsoft.com/office/powerpoint/2010/main" val="7305737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7EEE4DC-EFE8-618B-D8B1-2081241C0131}"/>
              </a:ext>
            </a:extLst>
          </p:cNvPr>
          <p:cNvSpPr>
            <a:spLocks noGrp="1"/>
          </p:cNvSpPr>
          <p:nvPr>
            <p:ph type="subTitle" idx="1"/>
          </p:nvPr>
        </p:nvSpPr>
        <p:spPr>
          <a:xfrm>
            <a:off x="544953" y="4556760"/>
            <a:ext cx="8054094" cy="541020"/>
          </a:xfrm>
          <a:solidFill>
            <a:schemeClr val="bg1"/>
          </a:solidFill>
        </p:spPr>
        <p:txBody>
          <a:bodyPr>
            <a:normAutofit fontScale="55000" lnSpcReduction="20000"/>
          </a:bodyPr>
          <a:lstStyle/>
          <a:p>
            <a:r>
              <a:rPr lang="en-US" dirty="0">
                <a:solidFill>
                  <a:schemeClr val="tx1"/>
                </a:solidFill>
              </a:rPr>
              <a:t>This is how computer sees different features of an image .To understand these features of an image CNN uses different layers like Convolution , Max Pooling , Flattening </a:t>
            </a:r>
            <a:r>
              <a:rPr lang="en-US" dirty="0" err="1">
                <a:solidFill>
                  <a:schemeClr val="tx1"/>
                </a:solidFill>
              </a:rPr>
              <a:t>etc</a:t>
            </a:r>
            <a:endParaRPr lang="en-IN" dirty="0">
              <a:solidFill>
                <a:schemeClr val="tx1"/>
              </a:solidFill>
            </a:endParaRPr>
          </a:p>
        </p:txBody>
      </p:sp>
      <p:pic>
        <p:nvPicPr>
          <p:cNvPr id="4" name="Picture 3">
            <a:extLst>
              <a:ext uri="{FF2B5EF4-FFF2-40B4-BE49-F238E27FC236}">
                <a16:creationId xmlns:a16="http://schemas.microsoft.com/office/drawing/2014/main" id="{DB5DF015-53C6-4EB5-350D-381B976F3635}"/>
              </a:ext>
            </a:extLst>
          </p:cNvPr>
          <p:cNvPicPr>
            <a:picLocks noChangeAspect="1"/>
          </p:cNvPicPr>
          <p:nvPr/>
        </p:nvPicPr>
        <p:blipFill rotWithShape="1">
          <a:blip r:embed="rId2"/>
          <a:srcRect l="7585" t="29778" r="39999" b="8296"/>
          <a:stretch/>
        </p:blipFill>
        <p:spPr>
          <a:xfrm>
            <a:off x="1556320" y="289559"/>
            <a:ext cx="6031360" cy="4008121"/>
          </a:xfrm>
          <a:prstGeom prst="rect">
            <a:avLst/>
          </a:prstGeom>
        </p:spPr>
      </p:pic>
    </p:spTree>
    <p:extLst>
      <p:ext uri="{BB962C8B-B14F-4D97-AF65-F5344CB8AC3E}">
        <p14:creationId xmlns:p14="http://schemas.microsoft.com/office/powerpoint/2010/main" val="31407669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710" y="1528420"/>
            <a:ext cx="6666270" cy="1622317"/>
          </a:xfrm>
        </p:spPr>
        <p:txBody>
          <a:bodyPr>
            <a:normAutofit/>
          </a:bodyPr>
          <a:lstStyle/>
          <a:p>
            <a:r>
              <a:rPr lang="en-US" sz="4400" dirty="0">
                <a:latin typeface="Bahnschrift" panose="020B0502040204020203" pitchFamily="34" charset="0"/>
              </a:rPr>
              <a:t>FACE MASK DETECTION </a:t>
            </a:r>
          </a:p>
        </p:txBody>
      </p:sp>
      <p:pic>
        <p:nvPicPr>
          <p:cNvPr id="7" name="Picture 6">
            <a:extLst>
              <a:ext uri="{FF2B5EF4-FFF2-40B4-BE49-F238E27FC236}">
                <a16:creationId xmlns:a16="http://schemas.microsoft.com/office/drawing/2014/main" id="{19526410-52D2-E882-67D0-7C2286C9E0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7650" y="3550444"/>
            <a:ext cx="1321594" cy="1321594"/>
          </a:xfrm>
          <a:prstGeom prst="rect">
            <a:avLst/>
          </a:prstGeom>
        </p:spPr>
      </p:pic>
      <p:pic>
        <p:nvPicPr>
          <p:cNvPr id="9" name="Picture 8">
            <a:extLst>
              <a:ext uri="{FF2B5EF4-FFF2-40B4-BE49-F238E27FC236}">
                <a16:creationId xmlns:a16="http://schemas.microsoft.com/office/drawing/2014/main" id="{05539AFA-FD4E-1CC0-62DF-B60832788E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075" r="15600"/>
          <a:stretch/>
        </p:blipFill>
        <p:spPr>
          <a:xfrm>
            <a:off x="5379244" y="3550444"/>
            <a:ext cx="1628776" cy="1321594"/>
          </a:xfrm>
          <a:prstGeom prst="rect">
            <a:avLst/>
          </a:prstGeom>
        </p:spPr>
      </p:pic>
      <p:pic>
        <p:nvPicPr>
          <p:cNvPr id="13" name="Picture 12">
            <a:extLst>
              <a:ext uri="{FF2B5EF4-FFF2-40B4-BE49-F238E27FC236}">
                <a16:creationId xmlns:a16="http://schemas.microsoft.com/office/drawing/2014/main" id="{8B904265-49AF-AC30-8DC4-D2AE90EE65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020" y="3550444"/>
            <a:ext cx="1993105" cy="1321594"/>
          </a:xfrm>
          <a:prstGeom prst="rect">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A301-8A4D-DADA-A89E-197C62E4F3A9}"/>
              </a:ext>
            </a:extLst>
          </p:cNvPr>
          <p:cNvSpPr>
            <a:spLocks noGrp="1"/>
          </p:cNvSpPr>
          <p:nvPr>
            <p:ph type="title"/>
          </p:nvPr>
        </p:nvSpPr>
        <p:spPr>
          <a:xfrm>
            <a:off x="211773" y="121920"/>
            <a:ext cx="7772400" cy="1021556"/>
          </a:xfrm>
        </p:spPr>
        <p:txBody>
          <a:bodyPr/>
          <a:lstStyle/>
          <a:p>
            <a:r>
              <a:rPr lang="en-US" dirty="0">
                <a:solidFill>
                  <a:schemeClr val="bg1"/>
                </a:solidFill>
              </a:rPr>
              <a:t>1) Convolution layer</a:t>
            </a:r>
            <a:endParaRPr lang="en-IN" dirty="0">
              <a:solidFill>
                <a:schemeClr val="bg1"/>
              </a:solidFill>
            </a:endParaRPr>
          </a:p>
        </p:txBody>
      </p:sp>
      <p:sp>
        <p:nvSpPr>
          <p:cNvPr id="4" name="TextBox 3">
            <a:extLst>
              <a:ext uri="{FF2B5EF4-FFF2-40B4-BE49-F238E27FC236}">
                <a16:creationId xmlns:a16="http://schemas.microsoft.com/office/drawing/2014/main" id="{7E6290CB-5DF2-C1C2-40DC-59FE892C2797}"/>
              </a:ext>
            </a:extLst>
          </p:cNvPr>
          <p:cNvSpPr txBox="1"/>
          <p:nvPr/>
        </p:nvSpPr>
        <p:spPr>
          <a:xfrm>
            <a:off x="312420" y="1143476"/>
            <a:ext cx="734568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Convolution Operation is a mathematical operation that allows merging of two sets of information.</a:t>
            </a:r>
          </a:p>
          <a:p>
            <a:pPr marL="285750" indent="-285750">
              <a:buFont typeface="Arial" panose="020B0604020202020204" pitchFamily="34" charset="0"/>
              <a:buChar char="•"/>
            </a:pPr>
            <a:r>
              <a:rPr lang="en-US" b="0" i="0" dirty="0">
                <a:solidFill>
                  <a:srgbClr val="000000"/>
                </a:solidFill>
                <a:effectLst/>
                <a:latin typeface="ProximaNova"/>
              </a:rPr>
              <a:t> In the case of CNN, convolution is applied to the input data to filter the information and produce a </a:t>
            </a:r>
            <a:r>
              <a:rPr lang="en-US" b="0" i="0" u="none" strike="noStrike" dirty="0">
                <a:effectLst/>
                <a:latin typeface="ProximaNova"/>
                <a:hlinkClick r:id="rId2">
                  <a:extLst>
                    <a:ext uri="{A12FA001-AC4F-418D-AE19-62706E023703}">
                      <ahyp:hlinkClr xmlns:ahyp="http://schemas.microsoft.com/office/drawing/2018/hyperlinkcolor" val="tx"/>
                    </a:ext>
                  </a:extLst>
                </a:hlinkClick>
              </a:rPr>
              <a:t>feature map</a:t>
            </a:r>
            <a:r>
              <a:rPr lang="en-US" b="0" i="0" dirty="0">
                <a:solidFill>
                  <a:srgbClr val="000000"/>
                </a:solidFill>
                <a:effectLst/>
                <a:latin typeface="ProximaNova"/>
              </a:rPr>
              <a:t>.</a:t>
            </a:r>
          </a:p>
          <a:p>
            <a:pPr marL="285750" indent="-285750">
              <a:buFont typeface="Arial" panose="020B0604020202020204" pitchFamily="34" charset="0"/>
              <a:buChar char="•"/>
            </a:pPr>
            <a:r>
              <a:rPr lang="en-US" b="0" i="0" dirty="0">
                <a:solidFill>
                  <a:srgbClr val="000000"/>
                </a:solidFill>
                <a:effectLst/>
                <a:latin typeface="ProximaNova"/>
              </a:rPr>
              <a:t>This filter is also called a kernel, or feature detector, and its dimensions can be, for example, 3x3. </a:t>
            </a:r>
          </a:p>
          <a:p>
            <a:pPr marL="285750" indent="-285750">
              <a:buFont typeface="Arial" panose="020B0604020202020204" pitchFamily="34" charset="0"/>
              <a:buChar char="•"/>
            </a:pPr>
            <a:r>
              <a:rPr lang="en-US" b="0" i="0" dirty="0">
                <a:solidFill>
                  <a:srgbClr val="000000"/>
                </a:solidFill>
                <a:effectLst/>
                <a:latin typeface="ProximaNova"/>
              </a:rPr>
              <a:t>To perform convolution, the kernel goes over the input image, doing matrix multiplication element after element. The result for each receptive field (the area where convolution takes place) is written down in the feature map.</a:t>
            </a:r>
          </a:p>
          <a:p>
            <a:pPr marL="285750" indent="-285750">
              <a:buFont typeface="Arial" panose="020B0604020202020204" pitchFamily="34" charset="0"/>
              <a:buChar char="•"/>
            </a:pPr>
            <a:r>
              <a:rPr lang="en-US" b="1" dirty="0">
                <a:solidFill>
                  <a:srgbClr val="000000"/>
                </a:solidFill>
                <a:latin typeface="ProximaNova"/>
              </a:rPr>
              <a:t>STRIDE : </a:t>
            </a:r>
            <a:r>
              <a:rPr lang="en-US" dirty="0">
                <a:solidFill>
                  <a:srgbClr val="000000"/>
                </a:solidFill>
                <a:latin typeface="ProximaNova"/>
              </a:rPr>
              <a:t> The step at which we move feature detector is called stride.</a:t>
            </a:r>
          </a:p>
          <a:p>
            <a:r>
              <a:rPr lang="en-US" b="1" dirty="0">
                <a:solidFill>
                  <a:srgbClr val="000000"/>
                </a:solidFill>
                <a:latin typeface="ProximaNova"/>
              </a:rPr>
              <a:t>                       </a:t>
            </a:r>
            <a:r>
              <a:rPr lang="en-US" dirty="0">
                <a:solidFill>
                  <a:srgbClr val="000000"/>
                </a:solidFill>
                <a:latin typeface="ProximaNova"/>
              </a:rPr>
              <a:t>here Stride = 1</a:t>
            </a:r>
            <a:endParaRPr lang="en-IN" b="1" dirty="0"/>
          </a:p>
        </p:txBody>
      </p:sp>
    </p:spTree>
    <p:extLst>
      <p:ext uri="{BB962C8B-B14F-4D97-AF65-F5344CB8AC3E}">
        <p14:creationId xmlns:p14="http://schemas.microsoft.com/office/powerpoint/2010/main" val="39874226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C1F83-372E-D848-A5A0-C8F37D18130E}"/>
              </a:ext>
            </a:extLst>
          </p:cNvPr>
          <p:cNvPicPr>
            <a:picLocks noChangeAspect="1"/>
          </p:cNvPicPr>
          <p:nvPr/>
        </p:nvPicPr>
        <p:blipFill rotWithShape="1">
          <a:blip r:embed="rId2"/>
          <a:srcRect t="7557" r="16917" b="26518"/>
          <a:stretch/>
        </p:blipFill>
        <p:spPr>
          <a:xfrm>
            <a:off x="68580" y="281940"/>
            <a:ext cx="9022080" cy="4434840"/>
          </a:xfrm>
          <a:prstGeom prst="rect">
            <a:avLst/>
          </a:prstGeom>
        </p:spPr>
      </p:pic>
      <p:sp>
        <p:nvSpPr>
          <p:cNvPr id="5" name="TextBox 4">
            <a:extLst>
              <a:ext uri="{FF2B5EF4-FFF2-40B4-BE49-F238E27FC236}">
                <a16:creationId xmlns:a16="http://schemas.microsoft.com/office/drawing/2014/main" id="{3BB02A96-769E-0C84-078E-19487319DB97}"/>
              </a:ext>
            </a:extLst>
          </p:cNvPr>
          <p:cNvSpPr txBox="1"/>
          <p:nvPr/>
        </p:nvSpPr>
        <p:spPr>
          <a:xfrm>
            <a:off x="6195060" y="2238791"/>
            <a:ext cx="1836420" cy="307777"/>
          </a:xfrm>
          <a:prstGeom prst="rect">
            <a:avLst/>
          </a:prstGeom>
          <a:noFill/>
        </p:spPr>
        <p:txBody>
          <a:bodyPr wrap="square" rtlCol="0">
            <a:spAutoFit/>
          </a:bodyPr>
          <a:lstStyle/>
          <a:p>
            <a:r>
              <a:rPr lang="en-US" sz="1400" b="1" dirty="0"/>
              <a:t>Feature MAP</a:t>
            </a:r>
            <a:endParaRPr lang="en-IN" sz="1400" b="1" dirty="0"/>
          </a:p>
        </p:txBody>
      </p:sp>
    </p:spTree>
    <p:extLst>
      <p:ext uri="{BB962C8B-B14F-4D97-AF65-F5344CB8AC3E}">
        <p14:creationId xmlns:p14="http://schemas.microsoft.com/office/powerpoint/2010/main" val="6541119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3050E-8791-1757-B214-5C1ABE06ADC3}"/>
              </a:ext>
            </a:extLst>
          </p:cNvPr>
          <p:cNvSpPr>
            <a:spLocks noGrp="1"/>
          </p:cNvSpPr>
          <p:nvPr>
            <p:ph type="title"/>
          </p:nvPr>
        </p:nvSpPr>
        <p:spPr>
          <a:xfrm>
            <a:off x="516573" y="211456"/>
            <a:ext cx="7772400" cy="1021556"/>
          </a:xfrm>
        </p:spPr>
        <p:txBody>
          <a:bodyPr/>
          <a:lstStyle/>
          <a:p>
            <a:r>
              <a:rPr lang="en-US" dirty="0">
                <a:solidFill>
                  <a:schemeClr val="bg1"/>
                </a:solidFill>
              </a:rPr>
              <a:t>2) Rectified linear unit</a:t>
            </a:r>
            <a:endParaRPr lang="en-IN" dirty="0">
              <a:solidFill>
                <a:schemeClr val="bg1"/>
              </a:solidFill>
            </a:endParaRPr>
          </a:p>
        </p:txBody>
      </p:sp>
      <p:sp>
        <p:nvSpPr>
          <p:cNvPr id="3" name="Text Placeholder 2">
            <a:extLst>
              <a:ext uri="{FF2B5EF4-FFF2-40B4-BE49-F238E27FC236}">
                <a16:creationId xmlns:a16="http://schemas.microsoft.com/office/drawing/2014/main" id="{01A1FEA8-90EF-BDDE-B504-FC397E565183}"/>
              </a:ext>
            </a:extLst>
          </p:cNvPr>
          <p:cNvSpPr>
            <a:spLocks noGrp="1"/>
          </p:cNvSpPr>
          <p:nvPr>
            <p:ph type="body" idx="1"/>
          </p:nvPr>
        </p:nvSpPr>
        <p:spPr>
          <a:xfrm>
            <a:off x="211773" y="1880236"/>
            <a:ext cx="7772400" cy="2308860"/>
          </a:xfrm>
        </p:spPr>
        <p:txBody>
          <a:bodyPr>
            <a:noAutofit/>
          </a:bodyPr>
          <a:lstStyle/>
          <a:p>
            <a:pPr marL="342900" indent="-342900">
              <a:buFont typeface="Arial" panose="020B0604020202020204" pitchFamily="34" charset="0"/>
              <a:buChar char="•"/>
            </a:pPr>
            <a:r>
              <a:rPr lang="en-US" dirty="0">
                <a:solidFill>
                  <a:schemeClr val="tx1"/>
                </a:solidFill>
              </a:rPr>
              <a:t>Rectified Linear Unit is an activation function (which decides whether a neuron should be activated or not). </a:t>
            </a:r>
          </a:p>
          <a:p>
            <a:pPr marL="342900" indent="-342900">
              <a:buFont typeface="Arial" panose="020B0604020202020204" pitchFamily="34" charset="0"/>
              <a:buChar char="•"/>
            </a:pPr>
            <a:r>
              <a:rPr lang="en-US" dirty="0">
                <a:solidFill>
                  <a:schemeClr val="tx1"/>
                </a:solidFill>
              </a:rPr>
              <a:t>It is actually a convention to apply </a:t>
            </a:r>
            <a:r>
              <a:rPr lang="en-US" dirty="0" err="1">
                <a:solidFill>
                  <a:schemeClr val="tx1"/>
                </a:solidFill>
              </a:rPr>
              <a:t>Relu</a:t>
            </a:r>
            <a:r>
              <a:rPr lang="en-US" dirty="0">
                <a:solidFill>
                  <a:schemeClr val="tx1"/>
                </a:solidFill>
              </a:rPr>
              <a:t> and introduce non-linearity in model.</a:t>
            </a:r>
          </a:p>
          <a:p>
            <a:pPr marL="342900" indent="-342900">
              <a:buFont typeface="Arial" panose="020B0604020202020204" pitchFamily="34" charset="0"/>
              <a:buChar char="•"/>
            </a:pPr>
            <a:r>
              <a:rPr lang="en-US" dirty="0">
                <a:solidFill>
                  <a:schemeClr val="tx1"/>
                </a:solidFill>
              </a:rPr>
              <a:t>Images are themselves non-linear but there might be multiple objects and boundaries which may not be.</a:t>
            </a:r>
          </a:p>
          <a:p>
            <a:pPr marL="342900" indent="-342900">
              <a:buFont typeface="Arial" panose="020B0604020202020204" pitchFamily="34" charset="0"/>
              <a:buChar char="•"/>
            </a:pPr>
            <a:r>
              <a:rPr lang="en-US" dirty="0">
                <a:solidFill>
                  <a:schemeClr val="tx1"/>
                </a:solidFill>
              </a:rPr>
              <a:t>When we apply Convolution they might result in linear image &amp; it will become a linear model. </a:t>
            </a:r>
          </a:p>
          <a:p>
            <a:endParaRPr lang="en-IN" dirty="0"/>
          </a:p>
        </p:txBody>
      </p:sp>
      <p:pic>
        <p:nvPicPr>
          <p:cNvPr id="5" name="Picture 4">
            <a:extLst>
              <a:ext uri="{FF2B5EF4-FFF2-40B4-BE49-F238E27FC236}">
                <a16:creationId xmlns:a16="http://schemas.microsoft.com/office/drawing/2014/main" id="{735D2091-BF57-630A-C0B7-827EF560CFCC}"/>
              </a:ext>
            </a:extLst>
          </p:cNvPr>
          <p:cNvPicPr>
            <a:picLocks noChangeAspect="1"/>
          </p:cNvPicPr>
          <p:nvPr/>
        </p:nvPicPr>
        <p:blipFill rotWithShape="1">
          <a:blip r:embed="rId2"/>
          <a:srcRect l="4983" t="30666" r="39833" b="23111"/>
          <a:stretch/>
        </p:blipFill>
        <p:spPr>
          <a:xfrm>
            <a:off x="5547150" y="3474720"/>
            <a:ext cx="3541923" cy="166878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596D28F-ECCF-C9C9-57E3-1A064DA37668}"/>
                  </a:ext>
                </a:extLst>
              </p14:cNvPr>
              <p14:cNvContentPartPr/>
              <p14:nvPr/>
            </p14:nvContentPartPr>
            <p14:xfrm>
              <a:off x="8869320" y="4757400"/>
              <a:ext cx="326520" cy="417600"/>
            </p14:xfrm>
          </p:contentPart>
        </mc:Choice>
        <mc:Fallback>
          <p:pic>
            <p:nvPicPr>
              <p:cNvPr id="6" name="Ink 5">
                <a:extLst>
                  <a:ext uri="{FF2B5EF4-FFF2-40B4-BE49-F238E27FC236}">
                    <a16:creationId xmlns:a16="http://schemas.microsoft.com/office/drawing/2014/main" id="{7596D28F-ECCF-C9C9-57E3-1A064DA37668}"/>
                  </a:ext>
                </a:extLst>
              </p:cNvPr>
              <p:cNvPicPr/>
              <p:nvPr/>
            </p:nvPicPr>
            <p:blipFill>
              <a:blip r:embed="rId4"/>
              <a:stretch>
                <a:fillRect/>
              </a:stretch>
            </p:blipFill>
            <p:spPr>
              <a:xfrm>
                <a:off x="8860320" y="4748760"/>
                <a:ext cx="34416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056C2B80-6060-45D1-1CEB-5B722166F7D5}"/>
                  </a:ext>
                </a:extLst>
              </p14:cNvPr>
              <p14:cNvContentPartPr/>
              <p14:nvPr/>
            </p14:nvContentPartPr>
            <p14:xfrm>
              <a:off x="9045360" y="4813920"/>
              <a:ext cx="58320" cy="252720"/>
            </p14:xfrm>
          </p:contentPart>
        </mc:Choice>
        <mc:Fallback>
          <p:pic>
            <p:nvPicPr>
              <p:cNvPr id="7" name="Ink 6">
                <a:extLst>
                  <a:ext uri="{FF2B5EF4-FFF2-40B4-BE49-F238E27FC236}">
                    <a16:creationId xmlns:a16="http://schemas.microsoft.com/office/drawing/2014/main" id="{056C2B80-6060-45D1-1CEB-5B722166F7D5}"/>
                  </a:ext>
                </a:extLst>
              </p:cNvPr>
              <p:cNvPicPr/>
              <p:nvPr/>
            </p:nvPicPr>
            <p:blipFill>
              <a:blip r:embed="rId6"/>
              <a:stretch>
                <a:fillRect/>
              </a:stretch>
            </p:blipFill>
            <p:spPr>
              <a:xfrm>
                <a:off x="9036720" y="4804920"/>
                <a:ext cx="75960" cy="270360"/>
              </a:xfrm>
              <a:prstGeom prst="rect">
                <a:avLst/>
              </a:prstGeom>
            </p:spPr>
          </p:pic>
        </mc:Fallback>
      </mc:AlternateContent>
    </p:spTree>
    <p:extLst>
      <p:ext uri="{BB962C8B-B14F-4D97-AF65-F5344CB8AC3E}">
        <p14:creationId xmlns:p14="http://schemas.microsoft.com/office/powerpoint/2010/main" val="40436900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21B5-B0DC-DE1F-4381-227994BBE19D}"/>
              </a:ext>
            </a:extLst>
          </p:cNvPr>
          <p:cNvSpPr>
            <a:spLocks noGrp="1"/>
          </p:cNvSpPr>
          <p:nvPr>
            <p:ph type="title"/>
          </p:nvPr>
        </p:nvSpPr>
        <p:spPr>
          <a:xfrm>
            <a:off x="234633" y="150496"/>
            <a:ext cx="7772400" cy="1021556"/>
          </a:xfrm>
        </p:spPr>
        <p:txBody>
          <a:bodyPr>
            <a:normAutofit/>
          </a:bodyPr>
          <a:lstStyle/>
          <a:p>
            <a:r>
              <a:rPr lang="en-US" dirty="0">
                <a:solidFill>
                  <a:schemeClr val="bg1"/>
                </a:solidFill>
              </a:rPr>
              <a:t>3) Max pooling layer</a:t>
            </a:r>
            <a:endParaRPr lang="en-IN" dirty="0">
              <a:solidFill>
                <a:schemeClr val="bg1"/>
              </a:solidFill>
            </a:endParaRPr>
          </a:p>
        </p:txBody>
      </p:sp>
      <p:sp>
        <p:nvSpPr>
          <p:cNvPr id="3" name="Text Placeholder 2">
            <a:extLst>
              <a:ext uri="{FF2B5EF4-FFF2-40B4-BE49-F238E27FC236}">
                <a16:creationId xmlns:a16="http://schemas.microsoft.com/office/drawing/2014/main" id="{E84EED3B-2D92-612B-8BE2-CCFCAFF34C27}"/>
              </a:ext>
            </a:extLst>
          </p:cNvPr>
          <p:cNvSpPr>
            <a:spLocks noGrp="1"/>
          </p:cNvSpPr>
          <p:nvPr>
            <p:ph type="body" idx="1"/>
          </p:nvPr>
        </p:nvSpPr>
        <p:spPr>
          <a:xfrm>
            <a:off x="112713" y="989172"/>
            <a:ext cx="7772400" cy="1257299"/>
          </a:xfrm>
        </p:spPr>
        <p:txBody>
          <a:bodyPr/>
          <a:lstStyle/>
          <a:p>
            <a:pPr marL="342900" indent="-342900">
              <a:buFont typeface="Arial" panose="020B0604020202020204" pitchFamily="34" charset="0"/>
              <a:buChar char="•"/>
            </a:pPr>
            <a:r>
              <a:rPr lang="en-US" dirty="0" err="1">
                <a:solidFill>
                  <a:schemeClr val="tx1"/>
                </a:solidFill>
              </a:rPr>
              <a:t>MaxPooling</a:t>
            </a:r>
            <a:r>
              <a:rPr lang="en-US" dirty="0">
                <a:solidFill>
                  <a:schemeClr val="tx1"/>
                </a:solidFill>
              </a:rPr>
              <a:t> also knows as Sub-Sampling or </a:t>
            </a:r>
            <a:r>
              <a:rPr lang="en-US" dirty="0" err="1">
                <a:solidFill>
                  <a:schemeClr val="tx1"/>
                </a:solidFill>
              </a:rPr>
              <a:t>DownSampling</a:t>
            </a:r>
            <a:r>
              <a:rPr lang="en-US" dirty="0">
                <a:solidFill>
                  <a:schemeClr val="tx1"/>
                </a:solidFill>
              </a:rPr>
              <a:t>.</a:t>
            </a:r>
          </a:p>
          <a:p>
            <a:pPr marL="342900" indent="-342900">
              <a:buFont typeface="Arial" panose="020B0604020202020204" pitchFamily="34" charset="0"/>
              <a:buChar char="•"/>
            </a:pPr>
            <a:r>
              <a:rPr lang="en-US" dirty="0" err="1">
                <a:solidFill>
                  <a:schemeClr val="tx1"/>
                </a:solidFill>
              </a:rPr>
              <a:t>MaxPooling</a:t>
            </a:r>
            <a:r>
              <a:rPr lang="en-US" dirty="0">
                <a:solidFill>
                  <a:schemeClr val="tx1"/>
                </a:solidFill>
              </a:rPr>
              <a:t> means extracting only the sharpest features of an image.</a:t>
            </a:r>
          </a:p>
          <a:p>
            <a:pPr marL="342900" indent="-342900">
              <a:buFont typeface="Arial" panose="020B0604020202020204" pitchFamily="34" charset="0"/>
              <a:buChar char="•"/>
            </a:pPr>
            <a:r>
              <a:rPr lang="en-US" dirty="0">
                <a:solidFill>
                  <a:schemeClr val="tx1"/>
                </a:solidFill>
              </a:rPr>
              <a:t>The sharpest features are best lower level features of an image.</a:t>
            </a:r>
          </a:p>
        </p:txBody>
      </p:sp>
      <p:pic>
        <p:nvPicPr>
          <p:cNvPr id="5" name="Picture 4">
            <a:extLst>
              <a:ext uri="{FF2B5EF4-FFF2-40B4-BE49-F238E27FC236}">
                <a16:creationId xmlns:a16="http://schemas.microsoft.com/office/drawing/2014/main" id="{286556B5-16AD-E445-478A-483C5E69BAF5}"/>
              </a:ext>
            </a:extLst>
          </p:cNvPr>
          <p:cNvPicPr>
            <a:picLocks noChangeAspect="1"/>
          </p:cNvPicPr>
          <p:nvPr/>
        </p:nvPicPr>
        <p:blipFill rotWithShape="1">
          <a:blip r:embed="rId2"/>
          <a:srcRect l="8102" t="32000" r="66084" b="32908"/>
          <a:stretch/>
        </p:blipFill>
        <p:spPr>
          <a:xfrm>
            <a:off x="2385060" y="2320555"/>
            <a:ext cx="3619500" cy="2583931"/>
          </a:xfrm>
          <a:prstGeom prst="rect">
            <a:avLst/>
          </a:prstGeom>
          <a:ln>
            <a:solidFill>
              <a:schemeClr val="tx1"/>
            </a:solidFill>
          </a:ln>
        </p:spPr>
      </p:pic>
    </p:spTree>
    <p:extLst>
      <p:ext uri="{BB962C8B-B14F-4D97-AF65-F5344CB8AC3E}">
        <p14:creationId xmlns:p14="http://schemas.microsoft.com/office/powerpoint/2010/main" val="40675399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76D9-F44A-7B90-8C79-810AC9AC1970}"/>
              </a:ext>
            </a:extLst>
          </p:cNvPr>
          <p:cNvSpPr>
            <a:spLocks noGrp="1"/>
          </p:cNvSpPr>
          <p:nvPr>
            <p:ph type="title"/>
          </p:nvPr>
        </p:nvSpPr>
        <p:spPr>
          <a:xfrm>
            <a:off x="501333" y="97156"/>
            <a:ext cx="7772400" cy="1021556"/>
          </a:xfrm>
        </p:spPr>
        <p:txBody>
          <a:bodyPr/>
          <a:lstStyle/>
          <a:p>
            <a:r>
              <a:rPr lang="en-US" dirty="0">
                <a:solidFill>
                  <a:schemeClr val="bg1"/>
                </a:solidFill>
              </a:rPr>
              <a:t>4) Flattening</a:t>
            </a:r>
            <a:endParaRPr lang="en-IN" dirty="0">
              <a:solidFill>
                <a:schemeClr val="bg1"/>
              </a:solidFill>
            </a:endParaRPr>
          </a:p>
        </p:txBody>
      </p:sp>
      <p:sp>
        <p:nvSpPr>
          <p:cNvPr id="3" name="Text Placeholder 2">
            <a:extLst>
              <a:ext uri="{FF2B5EF4-FFF2-40B4-BE49-F238E27FC236}">
                <a16:creationId xmlns:a16="http://schemas.microsoft.com/office/drawing/2014/main" id="{B8257ABD-06B6-1E9F-E072-D8E7874B5361}"/>
              </a:ext>
            </a:extLst>
          </p:cNvPr>
          <p:cNvSpPr>
            <a:spLocks noGrp="1"/>
          </p:cNvSpPr>
          <p:nvPr>
            <p:ph type="body" idx="1"/>
          </p:nvPr>
        </p:nvSpPr>
        <p:spPr>
          <a:xfrm>
            <a:off x="219393" y="1852375"/>
            <a:ext cx="7772400" cy="1125140"/>
          </a:xfrm>
        </p:spPr>
        <p:txBody>
          <a:bodyPr>
            <a:noAutofit/>
          </a:bodyPr>
          <a:lstStyle/>
          <a:p>
            <a:pPr marL="342900" indent="-342900" algn="just">
              <a:buFont typeface="Arial" panose="020B0604020202020204" pitchFamily="34" charset="0"/>
              <a:buChar char="•"/>
            </a:pPr>
            <a:r>
              <a:rPr lang="en-US" sz="1800" dirty="0">
                <a:solidFill>
                  <a:schemeClr val="tx1"/>
                </a:solidFill>
              </a:rPr>
              <a:t>It is also called Dense Layer.</a:t>
            </a:r>
          </a:p>
          <a:p>
            <a:pPr marL="342900" indent="-342900" algn="just">
              <a:buFont typeface="Arial" panose="020B0604020202020204" pitchFamily="34" charset="0"/>
              <a:buChar char="•"/>
            </a:pPr>
            <a:r>
              <a:rPr lang="en-US" sz="1800" dirty="0">
                <a:solidFill>
                  <a:schemeClr val="tx1"/>
                </a:solidFill>
              </a:rPr>
              <a:t>Flattening converts 2d-array into 1d array. Flattening is converting output of all CNN layers</a:t>
            </a:r>
          </a:p>
          <a:p>
            <a:pPr algn="just"/>
            <a:r>
              <a:rPr lang="en-US" sz="1800" dirty="0">
                <a:solidFill>
                  <a:schemeClr val="tx1"/>
                </a:solidFill>
              </a:rPr>
              <a:t>         into single feature vector so that it can be used by dense layer.</a:t>
            </a:r>
          </a:p>
          <a:p>
            <a:pPr marL="342900" indent="-342900" algn="just">
              <a:buFont typeface="Arial" panose="020B0604020202020204" pitchFamily="34" charset="0"/>
              <a:buChar char="•"/>
            </a:pPr>
            <a:r>
              <a:rPr lang="en-US" sz="1800" dirty="0">
                <a:solidFill>
                  <a:schemeClr val="tx1"/>
                </a:solidFill>
              </a:rPr>
              <a:t>ANN Classifier requires individual features .It needs feature vector into 1d</a:t>
            </a:r>
          </a:p>
          <a:p>
            <a:pPr algn="just"/>
            <a:r>
              <a:rPr lang="en-US" sz="1800" dirty="0">
                <a:solidFill>
                  <a:schemeClr val="tx1"/>
                </a:solidFill>
              </a:rPr>
              <a:t>       feature vector so that it can be used by ANN part of it.</a:t>
            </a:r>
            <a:endParaRPr lang="en-IN" sz="1800" dirty="0">
              <a:solidFill>
                <a:schemeClr val="tx1"/>
              </a:solidFill>
            </a:endParaRPr>
          </a:p>
        </p:txBody>
      </p:sp>
      <p:pic>
        <p:nvPicPr>
          <p:cNvPr id="5" name="Picture 4">
            <a:extLst>
              <a:ext uri="{FF2B5EF4-FFF2-40B4-BE49-F238E27FC236}">
                <a16:creationId xmlns:a16="http://schemas.microsoft.com/office/drawing/2014/main" id="{AF475C2F-7ECB-0AF5-47C7-FC47A9162274}"/>
              </a:ext>
            </a:extLst>
          </p:cNvPr>
          <p:cNvPicPr>
            <a:picLocks noChangeAspect="1"/>
          </p:cNvPicPr>
          <p:nvPr/>
        </p:nvPicPr>
        <p:blipFill rotWithShape="1">
          <a:blip r:embed="rId2"/>
          <a:srcRect l="7666" t="33409" r="50001" b="23569"/>
          <a:stretch/>
        </p:blipFill>
        <p:spPr>
          <a:xfrm>
            <a:off x="2766060" y="2977515"/>
            <a:ext cx="3870960" cy="2170985"/>
          </a:xfrm>
          <a:prstGeom prst="rect">
            <a:avLst/>
          </a:prstGeom>
          <a:ln>
            <a:solidFill>
              <a:schemeClr val="tx1"/>
            </a:solidFill>
          </a:ln>
        </p:spPr>
      </p:pic>
    </p:spTree>
    <p:extLst>
      <p:ext uri="{BB962C8B-B14F-4D97-AF65-F5344CB8AC3E}">
        <p14:creationId xmlns:p14="http://schemas.microsoft.com/office/powerpoint/2010/main" val="12834718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08B9-6211-E2E9-62A3-5195B077F6D8}"/>
              </a:ext>
            </a:extLst>
          </p:cNvPr>
          <p:cNvSpPr>
            <a:spLocks noGrp="1"/>
          </p:cNvSpPr>
          <p:nvPr>
            <p:ph type="title"/>
          </p:nvPr>
        </p:nvSpPr>
        <p:spPr>
          <a:xfrm>
            <a:off x="341313" y="203836"/>
            <a:ext cx="7772400" cy="1021556"/>
          </a:xfrm>
        </p:spPr>
        <p:txBody>
          <a:bodyPr>
            <a:normAutofit/>
          </a:bodyPr>
          <a:lstStyle/>
          <a:p>
            <a:r>
              <a:rPr lang="en-US" dirty="0">
                <a:solidFill>
                  <a:schemeClr val="bg1"/>
                </a:solidFill>
              </a:rPr>
              <a:t>5) Dropout</a:t>
            </a:r>
            <a:endParaRPr lang="en-IN" dirty="0">
              <a:solidFill>
                <a:schemeClr val="bg1"/>
              </a:solidFill>
            </a:endParaRPr>
          </a:p>
        </p:txBody>
      </p:sp>
      <p:sp>
        <p:nvSpPr>
          <p:cNvPr id="3" name="Text Placeholder 2">
            <a:extLst>
              <a:ext uri="{FF2B5EF4-FFF2-40B4-BE49-F238E27FC236}">
                <a16:creationId xmlns:a16="http://schemas.microsoft.com/office/drawing/2014/main" id="{60434D5C-1A0B-C555-76FC-710C2F414967}"/>
              </a:ext>
            </a:extLst>
          </p:cNvPr>
          <p:cNvSpPr>
            <a:spLocks noGrp="1"/>
          </p:cNvSpPr>
          <p:nvPr>
            <p:ph type="body" idx="1"/>
          </p:nvPr>
        </p:nvSpPr>
        <p:spPr>
          <a:xfrm>
            <a:off x="341313" y="1225392"/>
            <a:ext cx="7772400" cy="1125140"/>
          </a:xfrm>
        </p:spPr>
        <p:txBody>
          <a:bodyPr/>
          <a:lstStyle/>
          <a:p>
            <a:pPr marL="342900" indent="-342900">
              <a:buFont typeface="Arial" panose="020B0604020202020204" pitchFamily="34" charset="0"/>
              <a:buChar char="•"/>
            </a:pPr>
            <a:r>
              <a:rPr lang="en-US" dirty="0">
                <a:solidFill>
                  <a:schemeClr val="tx1"/>
                </a:solidFill>
              </a:rPr>
              <a:t>Dropout layer drops out random set of Neurons or Activations setting them to zero.</a:t>
            </a:r>
          </a:p>
          <a:p>
            <a:pPr marL="342900" indent="-342900">
              <a:buFont typeface="Arial" panose="020B0604020202020204" pitchFamily="34" charset="0"/>
              <a:buChar char="•"/>
            </a:pPr>
            <a:r>
              <a:rPr lang="en-US" dirty="0">
                <a:solidFill>
                  <a:schemeClr val="tx1"/>
                </a:solidFill>
              </a:rPr>
              <a:t>Dropout also done to resolve overfitting .</a:t>
            </a:r>
            <a:endParaRPr lang="en-IN" dirty="0">
              <a:solidFill>
                <a:schemeClr val="tx1"/>
              </a:solidFill>
            </a:endParaRPr>
          </a:p>
        </p:txBody>
      </p:sp>
      <p:pic>
        <p:nvPicPr>
          <p:cNvPr id="5" name="Picture 4">
            <a:extLst>
              <a:ext uri="{FF2B5EF4-FFF2-40B4-BE49-F238E27FC236}">
                <a16:creationId xmlns:a16="http://schemas.microsoft.com/office/drawing/2014/main" id="{2AD3831A-7970-B0BC-5DDD-D5788BA956DC}"/>
              </a:ext>
            </a:extLst>
          </p:cNvPr>
          <p:cNvPicPr>
            <a:picLocks noChangeAspect="1"/>
          </p:cNvPicPr>
          <p:nvPr/>
        </p:nvPicPr>
        <p:blipFill rotWithShape="1">
          <a:blip r:embed="rId2"/>
          <a:srcRect l="10167" t="29778" r="41249" b="28889"/>
          <a:stretch/>
        </p:blipFill>
        <p:spPr>
          <a:xfrm>
            <a:off x="1988820" y="2571750"/>
            <a:ext cx="4920144" cy="2354580"/>
          </a:xfrm>
          <a:prstGeom prst="rect">
            <a:avLst/>
          </a:prstGeom>
          <a:ln>
            <a:solidFill>
              <a:schemeClr val="tx1"/>
            </a:solidFill>
          </a:ln>
        </p:spPr>
      </p:pic>
    </p:spTree>
    <p:extLst>
      <p:ext uri="{BB962C8B-B14F-4D97-AF65-F5344CB8AC3E}">
        <p14:creationId xmlns:p14="http://schemas.microsoft.com/office/powerpoint/2010/main" val="12936167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ACB9-2DD1-68DC-AEF9-5B9CA3A1AA27}"/>
              </a:ext>
            </a:extLst>
          </p:cNvPr>
          <p:cNvSpPr>
            <a:spLocks noGrp="1"/>
          </p:cNvSpPr>
          <p:nvPr>
            <p:ph type="title"/>
          </p:nvPr>
        </p:nvSpPr>
        <p:spPr/>
        <p:txBody>
          <a:bodyPr/>
          <a:lstStyle/>
          <a:p>
            <a:r>
              <a:rPr lang="en-US" dirty="0">
                <a:solidFill>
                  <a:schemeClr val="bg1"/>
                </a:solidFill>
              </a:rPr>
              <a:t>FACE DETECTOR </a:t>
            </a:r>
            <a:endParaRPr lang="en-IN" dirty="0">
              <a:solidFill>
                <a:schemeClr val="bg1"/>
              </a:solidFill>
            </a:endParaRPr>
          </a:p>
        </p:txBody>
      </p:sp>
      <p:sp>
        <p:nvSpPr>
          <p:cNvPr id="3" name="Content Placeholder 2">
            <a:extLst>
              <a:ext uri="{FF2B5EF4-FFF2-40B4-BE49-F238E27FC236}">
                <a16:creationId xmlns:a16="http://schemas.microsoft.com/office/drawing/2014/main" id="{DF5B339C-7D4A-5A63-11E5-90AB83A51069}"/>
              </a:ext>
            </a:extLst>
          </p:cNvPr>
          <p:cNvSpPr>
            <a:spLocks noGrp="1"/>
          </p:cNvSpPr>
          <p:nvPr>
            <p:ph idx="1"/>
          </p:nvPr>
        </p:nvSpPr>
        <p:spPr/>
        <p:txBody>
          <a:bodyPr>
            <a:normAutofit lnSpcReduction="10000"/>
          </a:bodyPr>
          <a:lstStyle/>
          <a:p>
            <a:r>
              <a:rPr lang="en-US" sz="1800" dirty="0">
                <a:latin typeface="Arial" panose="020B0604020202020204" pitchFamily="34" charset="0"/>
                <a:ea typeface="Verdana" panose="020B0604030504040204" pitchFamily="34" charset="0"/>
                <a:cs typeface="Arial" panose="020B0604020202020204" pitchFamily="34" charset="0"/>
              </a:rPr>
              <a:t>After our CNN model is compiled and saved we apply a Face Detector </a:t>
            </a:r>
          </a:p>
          <a:p>
            <a:pPr marL="0" indent="0">
              <a:buNone/>
            </a:pPr>
            <a:endParaRPr lang="en-US" sz="1800" dirty="0">
              <a:latin typeface="Arial" panose="020B0604020202020204" pitchFamily="34" charset="0"/>
              <a:ea typeface="Verdana" panose="020B0604030504040204" pitchFamily="34" charset="0"/>
              <a:cs typeface="Arial" panose="020B0604020202020204" pitchFamily="34" charset="0"/>
            </a:endParaRPr>
          </a:p>
          <a:p>
            <a:r>
              <a:rPr lang="en-US" sz="1800" dirty="0">
                <a:latin typeface="Arial" panose="020B0604020202020204" pitchFamily="34" charset="0"/>
                <a:ea typeface="Verdana" panose="020B0604030504040204" pitchFamily="34" charset="0"/>
                <a:cs typeface="Arial" panose="020B0604020202020204" pitchFamily="34" charset="0"/>
              </a:rPr>
              <a:t>Here we use “</a:t>
            </a:r>
            <a:r>
              <a:rPr lang="en-US" sz="1800" dirty="0" err="1">
                <a:latin typeface="Arial" panose="020B0604020202020204" pitchFamily="34" charset="0"/>
                <a:ea typeface="Verdana" panose="020B0604030504040204" pitchFamily="34" charset="0"/>
                <a:cs typeface="Arial" panose="020B0604020202020204" pitchFamily="34" charset="0"/>
              </a:rPr>
              <a:t>Yunet</a:t>
            </a:r>
            <a:r>
              <a:rPr lang="en-US" sz="1800" dirty="0">
                <a:latin typeface="Arial" panose="020B0604020202020204" pitchFamily="34" charset="0"/>
                <a:ea typeface="Verdana" panose="020B0604030504040204" pitchFamily="34" charset="0"/>
                <a:cs typeface="Arial" panose="020B0604020202020204" pitchFamily="34" charset="0"/>
              </a:rPr>
              <a:t>” face detector.</a:t>
            </a:r>
            <a:r>
              <a:rPr lang="en-US" sz="1800" b="1" i="0" dirty="0">
                <a:effectLst/>
                <a:latin typeface="Arial" panose="020B0604020202020204" pitchFamily="34" charset="0"/>
                <a:ea typeface="Verdana" panose="020B0604030504040204" pitchFamily="34" charset="0"/>
                <a:cs typeface="Arial" panose="020B0604020202020204" pitchFamily="34" charset="0"/>
              </a:rPr>
              <a:t> </a:t>
            </a:r>
            <a:r>
              <a:rPr lang="en-US" sz="1800" b="1" i="0" dirty="0" err="1">
                <a:effectLst/>
                <a:latin typeface="Arial" panose="020B0604020202020204" pitchFamily="34" charset="0"/>
                <a:ea typeface="Verdana" panose="020B0604030504040204" pitchFamily="34" charset="0"/>
                <a:cs typeface="Arial" panose="020B0604020202020204" pitchFamily="34" charset="0"/>
              </a:rPr>
              <a:t>YuNet</a:t>
            </a:r>
            <a:r>
              <a:rPr lang="en-US" sz="1800" b="0" i="0" dirty="0">
                <a:effectLst/>
                <a:latin typeface="Arial" panose="020B0604020202020204" pitchFamily="34" charset="0"/>
                <a:ea typeface="Verdana" panose="020B0604030504040204" pitchFamily="34" charset="0"/>
                <a:cs typeface="Arial" panose="020B0604020202020204" pitchFamily="34" charset="0"/>
              </a:rPr>
              <a:t> is a </a:t>
            </a:r>
            <a:r>
              <a:rPr lang="en-US" sz="1800" b="1" i="0" dirty="0">
                <a:effectLst/>
                <a:latin typeface="Arial" panose="020B0604020202020204" pitchFamily="34" charset="0"/>
                <a:ea typeface="Verdana" panose="020B0604030504040204" pitchFamily="34" charset="0"/>
                <a:cs typeface="Arial" panose="020B0604020202020204" pitchFamily="34" charset="0"/>
              </a:rPr>
              <a:t>Convolutional Neural Network (CNN)-based</a:t>
            </a:r>
            <a:r>
              <a:rPr lang="en-US" sz="1800" b="0" i="0" dirty="0">
                <a:effectLst/>
                <a:latin typeface="Arial" panose="020B0604020202020204" pitchFamily="34" charset="0"/>
                <a:ea typeface="Verdana" panose="020B0604030504040204" pitchFamily="34" charset="0"/>
                <a:cs typeface="Arial" panose="020B0604020202020204" pitchFamily="34" charset="0"/>
              </a:rPr>
              <a:t> face detector developed by </a:t>
            </a:r>
            <a:r>
              <a:rPr lang="en-US" sz="1800" b="0" i="0" dirty="0" err="1">
                <a:effectLst/>
                <a:latin typeface="Arial" panose="020B0604020202020204" pitchFamily="34" charset="0"/>
                <a:ea typeface="Verdana" panose="020B0604030504040204" pitchFamily="34" charset="0"/>
                <a:cs typeface="Arial" panose="020B0604020202020204" pitchFamily="34" charset="0"/>
              </a:rPr>
              <a:t>Shiqi</a:t>
            </a:r>
            <a:r>
              <a:rPr lang="en-US" sz="1800" b="0" i="0" dirty="0">
                <a:effectLst/>
                <a:latin typeface="Arial" panose="020B0604020202020204" pitchFamily="34" charset="0"/>
                <a:ea typeface="Verdana" panose="020B0604030504040204" pitchFamily="34" charset="0"/>
                <a:cs typeface="Arial" panose="020B0604020202020204" pitchFamily="34" charset="0"/>
              </a:rPr>
              <a:t> Yu in 2018 and open-sourced in 2019. It is a powerful lightweight model which can be loaded on many devices.</a:t>
            </a:r>
          </a:p>
          <a:p>
            <a:pPr marL="0" indent="0">
              <a:buNone/>
            </a:pPr>
            <a:endParaRPr lang="en-US" sz="1800" b="0" i="0" dirty="0">
              <a:effectLst/>
              <a:latin typeface="Arial" panose="020B0604020202020204" pitchFamily="34" charset="0"/>
              <a:ea typeface="Verdana" panose="020B0604030504040204" pitchFamily="34" charset="0"/>
              <a:cs typeface="Arial" panose="020B0604020202020204" pitchFamily="34" charset="0"/>
            </a:endParaRPr>
          </a:p>
          <a:p>
            <a:r>
              <a:rPr lang="en-US" sz="1800" b="0" i="0" dirty="0">
                <a:solidFill>
                  <a:srgbClr val="222222"/>
                </a:solidFill>
                <a:effectLst/>
                <a:latin typeface="Arial" panose="020B0604020202020204" pitchFamily="34" charset="0"/>
                <a:ea typeface="Verdana" panose="020B0604030504040204" pitchFamily="34" charset="0"/>
                <a:cs typeface="Arial" panose="020B0604020202020204" pitchFamily="34" charset="0"/>
              </a:rPr>
              <a:t> It’s said </a:t>
            </a:r>
            <a:r>
              <a:rPr lang="en-US" sz="1800" b="0" i="0" dirty="0" err="1">
                <a:solidFill>
                  <a:srgbClr val="222222"/>
                </a:solidFill>
                <a:effectLst/>
                <a:latin typeface="Arial" panose="020B0604020202020204" pitchFamily="34" charset="0"/>
                <a:ea typeface="Verdana" panose="020B0604030504040204" pitchFamily="34" charset="0"/>
                <a:cs typeface="Arial" panose="020B0604020202020204" pitchFamily="34" charset="0"/>
              </a:rPr>
              <a:t>YuNet</a:t>
            </a:r>
            <a:r>
              <a:rPr lang="en-US" sz="1800" b="0" i="0" dirty="0">
                <a:solidFill>
                  <a:srgbClr val="222222"/>
                </a:solidFill>
                <a:effectLst/>
                <a:latin typeface="Arial" panose="020B0604020202020204" pitchFamily="34" charset="0"/>
                <a:ea typeface="Verdana" panose="020B0604030504040204" pitchFamily="34" charset="0"/>
                <a:cs typeface="Arial" panose="020B0604020202020204" pitchFamily="34" charset="0"/>
              </a:rPr>
              <a:t> can not only reach 1000 frames per second in efficiency but also has high accuracy in performance. </a:t>
            </a:r>
          </a:p>
          <a:p>
            <a:pPr marL="0" indent="0">
              <a:buNone/>
            </a:pPr>
            <a:r>
              <a:rPr lang="en-US" sz="1800" b="0" i="0" dirty="0">
                <a:effectLst/>
                <a:latin typeface="Arial" panose="020B0604020202020204" pitchFamily="34" charset="0"/>
                <a:ea typeface="Verdana" panose="020B0604030504040204" pitchFamily="34" charset="0"/>
                <a:cs typeface="Arial" panose="020B0604020202020204" pitchFamily="34" charset="0"/>
              </a:rPr>
              <a:t> </a:t>
            </a:r>
          </a:p>
          <a:p>
            <a:r>
              <a:rPr lang="en-US" sz="1800" b="1" i="0" dirty="0" err="1">
                <a:solidFill>
                  <a:srgbClr val="222222"/>
                </a:solidFill>
                <a:effectLst/>
                <a:latin typeface="Arial" panose="020B0604020202020204" pitchFamily="34" charset="0"/>
                <a:cs typeface="Arial" panose="020B0604020202020204" pitchFamily="34" charset="0"/>
              </a:rPr>
              <a:t>YuNet</a:t>
            </a:r>
            <a:r>
              <a:rPr lang="en-US" sz="1800" b="1" i="0" dirty="0">
                <a:solidFill>
                  <a:srgbClr val="222222"/>
                </a:solidFill>
                <a:effectLst/>
                <a:latin typeface="Arial" panose="020B0604020202020204" pitchFamily="34" charset="0"/>
                <a:cs typeface="Arial" panose="020B0604020202020204" pitchFamily="34" charset="0"/>
              </a:rPr>
              <a:t> has far surpassed the traditional classifiers in both detection rates and efficiency</a:t>
            </a:r>
            <a:r>
              <a:rPr lang="en-US" sz="1800" b="0" i="0" dirty="0">
                <a:solidFill>
                  <a:srgbClr val="222222"/>
                </a:solidFill>
                <a:effectLst/>
                <a:latin typeface="Arial" panose="020B0604020202020204" pitchFamily="34" charset="0"/>
                <a:cs typeface="Arial" panose="020B0604020202020204" pitchFamily="34" charset="0"/>
              </a:rPr>
              <a:t>.</a:t>
            </a:r>
            <a:endParaRPr lang="en-IN" sz="18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5245897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4B67A6-41D8-A43E-221F-D530BB00CFF8}"/>
              </a:ext>
            </a:extLst>
          </p:cNvPr>
          <p:cNvPicPr>
            <a:picLocks noChangeAspect="1"/>
          </p:cNvPicPr>
          <p:nvPr/>
        </p:nvPicPr>
        <p:blipFill rotWithShape="1">
          <a:blip r:embed="rId2"/>
          <a:srcRect l="29251" t="11407" r="30416" b="41037"/>
          <a:stretch/>
        </p:blipFill>
        <p:spPr>
          <a:xfrm>
            <a:off x="1828800" y="617219"/>
            <a:ext cx="5875020" cy="3896449"/>
          </a:xfrm>
          <a:prstGeom prst="rect">
            <a:avLst/>
          </a:prstGeom>
        </p:spPr>
      </p:pic>
    </p:spTree>
    <p:extLst>
      <p:ext uri="{BB962C8B-B14F-4D97-AF65-F5344CB8AC3E}">
        <p14:creationId xmlns:p14="http://schemas.microsoft.com/office/powerpoint/2010/main" val="26304988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DFC7-6BC9-9716-DA29-71C6E3995C4C}"/>
              </a:ext>
            </a:extLst>
          </p:cNvPr>
          <p:cNvSpPr>
            <a:spLocks noGrp="1"/>
          </p:cNvSpPr>
          <p:nvPr>
            <p:ph type="title"/>
          </p:nvPr>
        </p:nvSpPr>
        <p:spPr/>
        <p:txBody>
          <a:bodyPr/>
          <a:lstStyle/>
          <a:p>
            <a:r>
              <a:rPr lang="en-US" dirty="0">
                <a:solidFill>
                  <a:schemeClr val="bg1"/>
                </a:solidFill>
              </a:rPr>
              <a:t>Summary of Model :</a:t>
            </a:r>
            <a:endParaRPr lang="en-IN" dirty="0">
              <a:solidFill>
                <a:schemeClr val="bg1"/>
              </a:solidFill>
            </a:endParaRPr>
          </a:p>
        </p:txBody>
      </p:sp>
      <p:sp>
        <p:nvSpPr>
          <p:cNvPr id="3" name="Content Placeholder 2">
            <a:extLst>
              <a:ext uri="{FF2B5EF4-FFF2-40B4-BE49-F238E27FC236}">
                <a16:creationId xmlns:a16="http://schemas.microsoft.com/office/drawing/2014/main" id="{9BDC678D-423D-E3CA-3046-C001D173AC33}"/>
              </a:ext>
            </a:extLst>
          </p:cNvPr>
          <p:cNvSpPr>
            <a:spLocks noGrp="1"/>
          </p:cNvSpPr>
          <p:nvPr>
            <p:ph idx="1"/>
          </p:nvPr>
        </p:nvSpPr>
        <p:spPr/>
        <p:txBody>
          <a:bodyPr>
            <a:normAutofit/>
          </a:bodyPr>
          <a:lstStyle/>
          <a:p>
            <a:r>
              <a:rPr lang="en-US" sz="2400" b="0" i="0" dirty="0">
                <a:effectLst/>
                <a:latin typeface="Arial" panose="020B0604020202020204" pitchFamily="34" charset="0"/>
                <a:cs typeface="Arial" panose="020B0604020202020204" pitchFamily="34" charset="0"/>
              </a:rPr>
              <a:t>Now that the model is trained, it can be implemented for any image to detect the presence of mask.</a:t>
            </a:r>
          </a:p>
          <a:p>
            <a:r>
              <a:rPr lang="en-US" sz="2400" b="0" i="0" dirty="0">
                <a:effectLst/>
                <a:latin typeface="Arial" panose="020B0604020202020204" pitchFamily="34" charset="0"/>
                <a:cs typeface="Arial" panose="020B0604020202020204" pitchFamily="34" charset="0"/>
              </a:rPr>
              <a:t> The given image is first fed to the face detection model to detect all faces within the image. </a:t>
            </a:r>
          </a:p>
          <a:p>
            <a:r>
              <a:rPr lang="en-US" sz="2400" b="0" i="0" dirty="0">
                <a:effectLst/>
                <a:latin typeface="Arial" panose="020B0604020202020204" pitchFamily="34" charset="0"/>
                <a:cs typeface="Arial" panose="020B0604020202020204" pitchFamily="34" charset="0"/>
              </a:rPr>
              <a:t>Then, these faces are passed as an input to the CNN-based face mask detection model. </a:t>
            </a:r>
          </a:p>
          <a:p>
            <a:r>
              <a:rPr lang="en-US" sz="2400" b="0" i="0" dirty="0">
                <a:effectLst/>
                <a:latin typeface="Arial" panose="020B0604020202020204" pitchFamily="34" charset="0"/>
                <a:cs typeface="Arial" panose="020B0604020202020204" pitchFamily="34" charset="0"/>
              </a:rPr>
              <a:t>The model would extract hidden patterns/features from the image and thus classify the images as either “Mask” or “No Mask”</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65020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612744-1353-7998-3628-59FC80B99436}"/>
              </a:ext>
            </a:extLst>
          </p:cNvPr>
          <p:cNvPicPr>
            <a:picLocks noChangeAspect="1"/>
          </p:cNvPicPr>
          <p:nvPr/>
        </p:nvPicPr>
        <p:blipFill rotWithShape="1">
          <a:blip r:embed="rId2"/>
          <a:srcRect l="33500" t="24370" r="35834" b="25039"/>
          <a:stretch/>
        </p:blipFill>
        <p:spPr>
          <a:xfrm>
            <a:off x="1706880" y="266700"/>
            <a:ext cx="5577840" cy="4732020"/>
          </a:xfrm>
          <a:prstGeom prst="rect">
            <a:avLst/>
          </a:prstGeom>
        </p:spPr>
      </p:pic>
    </p:spTree>
    <p:extLst>
      <p:ext uri="{BB962C8B-B14F-4D97-AF65-F5344CB8AC3E}">
        <p14:creationId xmlns:p14="http://schemas.microsoft.com/office/powerpoint/2010/main" val="6502423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INTRODUCTION :-</a:t>
            </a:r>
          </a:p>
        </p:txBody>
      </p:sp>
      <p:sp>
        <p:nvSpPr>
          <p:cNvPr id="3" name="Content Placeholder 2"/>
          <p:cNvSpPr>
            <a:spLocks noGrp="1"/>
          </p:cNvSpPr>
          <p:nvPr>
            <p:ph idx="1"/>
          </p:nvPr>
        </p:nvSpPr>
        <p:spPr/>
        <p:txBody>
          <a:bodyPr>
            <a:normAutofit fontScale="85000" lnSpcReduction="20000"/>
          </a:bodyPr>
          <a:lstStyle/>
          <a:p>
            <a:r>
              <a:rPr lang="en-US" b="0" i="0" dirty="0">
                <a:solidFill>
                  <a:srgbClr val="000000"/>
                </a:solidFill>
                <a:effectLst/>
                <a:latin typeface="ff0"/>
              </a:rPr>
              <a:t>Corona Virus was originated in Wuhan, China at the end of 2019. Since then, it had been spreading like a wild fire in a forest.</a:t>
            </a:r>
            <a:endParaRPr lang="en-US" dirty="0"/>
          </a:p>
          <a:p>
            <a:r>
              <a:rPr lang="en-US" dirty="0">
                <a:solidFill>
                  <a:srgbClr val="000000"/>
                </a:solidFill>
                <a:latin typeface="ff0"/>
              </a:rPr>
              <a:t>To tackle this virus one of the major role players is a </a:t>
            </a:r>
            <a:r>
              <a:rPr lang="en-US" b="1" dirty="0">
                <a:solidFill>
                  <a:srgbClr val="000000"/>
                </a:solidFill>
                <a:latin typeface="ff0"/>
              </a:rPr>
              <a:t>“Face Mask”</a:t>
            </a:r>
            <a:r>
              <a:rPr lang="en-US" dirty="0">
                <a:solidFill>
                  <a:srgbClr val="000000"/>
                </a:solidFill>
                <a:latin typeface="ff0"/>
              </a:rPr>
              <a:t> which protects us from being infected.</a:t>
            </a:r>
          </a:p>
          <a:p>
            <a:r>
              <a:rPr lang="en-US" b="0" i="0" dirty="0">
                <a:solidFill>
                  <a:srgbClr val="000000"/>
                </a:solidFill>
                <a:effectLst/>
                <a:latin typeface="ff0"/>
              </a:rPr>
              <a:t>Putting a face mask on can reduce the risk of getting infected by a great extent, not only to the one wearing it but also to the others that he/she comes in contact with.</a:t>
            </a:r>
          </a:p>
          <a:p>
            <a:r>
              <a:rPr lang="en-US" b="0" i="0" dirty="0">
                <a:solidFill>
                  <a:srgbClr val="000000"/>
                </a:solidFill>
                <a:effectLst/>
                <a:latin typeface="ff0"/>
              </a:rPr>
              <a:t>In this presentation, </a:t>
            </a:r>
            <a:r>
              <a:rPr lang="en-US" dirty="0">
                <a:solidFill>
                  <a:srgbClr val="000000"/>
                </a:solidFill>
                <a:latin typeface="ff0"/>
              </a:rPr>
              <a:t>I </a:t>
            </a:r>
            <a:r>
              <a:rPr lang="en-US" b="0" i="0" dirty="0">
                <a:solidFill>
                  <a:srgbClr val="000000"/>
                </a:solidFill>
                <a:effectLst/>
                <a:latin typeface="ff0"/>
              </a:rPr>
              <a:t>propose a “</a:t>
            </a:r>
            <a:r>
              <a:rPr lang="en-US" b="1" i="0" dirty="0">
                <a:solidFill>
                  <a:srgbClr val="000000"/>
                </a:solidFill>
                <a:effectLst/>
                <a:latin typeface="ff0"/>
              </a:rPr>
              <a:t>Face Mask Detection Project” </a:t>
            </a:r>
            <a:r>
              <a:rPr lang="en-US" b="0" i="0" dirty="0">
                <a:solidFill>
                  <a:srgbClr val="000000"/>
                </a:solidFill>
                <a:effectLst/>
                <a:latin typeface="ff0"/>
              </a:rPr>
              <a:t>which detects whether a person is wearing a mask or not.</a:t>
            </a:r>
            <a:endParaRPr lang="en-IN" dirty="0"/>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C340-9A53-99BB-8220-893B6F9236C1}"/>
              </a:ext>
            </a:extLst>
          </p:cNvPr>
          <p:cNvSpPr>
            <a:spLocks noGrp="1"/>
          </p:cNvSpPr>
          <p:nvPr>
            <p:ph type="title"/>
          </p:nvPr>
        </p:nvSpPr>
        <p:spPr/>
        <p:txBody>
          <a:bodyPr/>
          <a:lstStyle/>
          <a:p>
            <a:r>
              <a:rPr lang="en-US" dirty="0">
                <a:solidFill>
                  <a:schemeClr val="bg1"/>
                </a:solidFill>
              </a:rPr>
              <a:t>OUTPUTS :</a:t>
            </a:r>
            <a:endParaRPr lang="en-IN" dirty="0">
              <a:solidFill>
                <a:schemeClr val="bg1"/>
              </a:solidFill>
            </a:endParaRPr>
          </a:p>
        </p:txBody>
      </p:sp>
      <p:pic>
        <p:nvPicPr>
          <p:cNvPr id="5" name="Content Placeholder 4">
            <a:extLst>
              <a:ext uri="{FF2B5EF4-FFF2-40B4-BE49-F238E27FC236}">
                <a16:creationId xmlns:a16="http://schemas.microsoft.com/office/drawing/2014/main" id="{6C7A4949-3FB0-3449-A399-1EBD15F93544}"/>
              </a:ext>
            </a:extLst>
          </p:cNvPr>
          <p:cNvPicPr>
            <a:picLocks noGrp="1" noChangeAspect="1"/>
          </p:cNvPicPr>
          <p:nvPr>
            <p:ph idx="1"/>
          </p:nvPr>
        </p:nvPicPr>
        <p:blipFill rotWithShape="1">
          <a:blip r:embed="rId2"/>
          <a:srcRect l="52428" t="5188" r="4104" b="32447"/>
          <a:stretch/>
        </p:blipFill>
        <p:spPr>
          <a:xfrm>
            <a:off x="340929" y="1263395"/>
            <a:ext cx="3902426" cy="3514345"/>
          </a:xfrm>
        </p:spPr>
      </p:pic>
      <p:pic>
        <p:nvPicPr>
          <p:cNvPr id="6" name="Picture 5">
            <a:extLst>
              <a:ext uri="{FF2B5EF4-FFF2-40B4-BE49-F238E27FC236}">
                <a16:creationId xmlns:a16="http://schemas.microsoft.com/office/drawing/2014/main" id="{33F52DF3-0D28-6378-0550-00DC5F7BF6F6}"/>
              </a:ext>
            </a:extLst>
          </p:cNvPr>
          <p:cNvPicPr>
            <a:picLocks noChangeAspect="1"/>
          </p:cNvPicPr>
          <p:nvPr/>
        </p:nvPicPr>
        <p:blipFill rotWithShape="1">
          <a:blip r:embed="rId3"/>
          <a:srcRect l="52442" t="5605" b="6649"/>
          <a:stretch/>
        </p:blipFill>
        <p:spPr>
          <a:xfrm>
            <a:off x="4900647" y="1263395"/>
            <a:ext cx="3756660" cy="3400045"/>
          </a:xfrm>
          <a:prstGeom prst="rect">
            <a:avLst/>
          </a:prstGeom>
        </p:spPr>
      </p:pic>
      <p:sp>
        <p:nvSpPr>
          <p:cNvPr id="7" name="TextBox 6">
            <a:extLst>
              <a:ext uri="{FF2B5EF4-FFF2-40B4-BE49-F238E27FC236}">
                <a16:creationId xmlns:a16="http://schemas.microsoft.com/office/drawing/2014/main" id="{78E8ADFA-6A82-08AA-80C9-831E596F69C5}"/>
              </a:ext>
            </a:extLst>
          </p:cNvPr>
          <p:cNvSpPr txBox="1"/>
          <p:nvPr/>
        </p:nvSpPr>
        <p:spPr>
          <a:xfrm>
            <a:off x="4900647" y="4740589"/>
            <a:ext cx="3671853" cy="430887"/>
          </a:xfrm>
          <a:prstGeom prst="rect">
            <a:avLst/>
          </a:prstGeom>
          <a:noFill/>
        </p:spPr>
        <p:txBody>
          <a:bodyPr wrap="square" rtlCol="0">
            <a:spAutoFit/>
          </a:bodyPr>
          <a:lstStyle/>
          <a:p>
            <a:r>
              <a:rPr lang="en-US" sz="1100" dirty="0"/>
              <a:t>AN ALERT NOTIFICATION IS ALSO ADDED WHEN A PERSON IS NOT WEARING A MASK.</a:t>
            </a:r>
            <a:endParaRPr lang="en-IN" sz="1100" dirty="0"/>
          </a:p>
        </p:txBody>
      </p:sp>
    </p:spTree>
    <p:extLst>
      <p:ext uri="{BB962C8B-B14F-4D97-AF65-F5344CB8AC3E}">
        <p14:creationId xmlns:p14="http://schemas.microsoft.com/office/powerpoint/2010/main" val="14282380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6A8DDC-500D-6324-1BCC-314B35C316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95" t="2652" r="-465" b="-482"/>
          <a:stretch/>
        </p:blipFill>
        <p:spPr bwMode="auto">
          <a:xfrm>
            <a:off x="521027" y="1310971"/>
            <a:ext cx="3710559" cy="310101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81EF4F0-2431-1EE1-F2D4-B70B14229CCC}"/>
              </a:ext>
            </a:extLst>
          </p:cNvPr>
          <p:cNvPicPr>
            <a:picLocks noChangeAspect="1"/>
          </p:cNvPicPr>
          <p:nvPr/>
        </p:nvPicPr>
        <p:blipFill rotWithShape="1">
          <a:blip r:embed="rId3"/>
          <a:srcRect l="52324" t="5182" r="703" b="6524"/>
          <a:stretch/>
        </p:blipFill>
        <p:spPr>
          <a:xfrm>
            <a:off x="4912416" y="1196339"/>
            <a:ext cx="3278429" cy="3466255"/>
          </a:xfrm>
          <a:prstGeom prst="rect">
            <a:avLst/>
          </a:prstGeom>
        </p:spPr>
      </p:pic>
    </p:spTree>
    <p:extLst>
      <p:ext uri="{BB962C8B-B14F-4D97-AF65-F5344CB8AC3E}">
        <p14:creationId xmlns:p14="http://schemas.microsoft.com/office/powerpoint/2010/main" val="3174382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C488-407A-5B9E-AE5C-F1383AABF255}"/>
              </a:ext>
            </a:extLst>
          </p:cNvPr>
          <p:cNvSpPr>
            <a:spLocks noGrp="1"/>
          </p:cNvSpPr>
          <p:nvPr>
            <p:ph type="title"/>
          </p:nvPr>
        </p:nvSpPr>
        <p:spPr/>
        <p:txBody>
          <a:bodyPr/>
          <a:lstStyle/>
          <a:p>
            <a:r>
              <a:rPr lang="en-US" dirty="0">
                <a:solidFill>
                  <a:schemeClr val="bg1"/>
                </a:solidFill>
              </a:rPr>
              <a:t>Importance of Face Mask Detection :</a:t>
            </a:r>
            <a:endParaRPr lang="en-IN" dirty="0">
              <a:solidFill>
                <a:schemeClr val="bg1"/>
              </a:solidFill>
            </a:endParaRPr>
          </a:p>
        </p:txBody>
      </p:sp>
      <p:sp>
        <p:nvSpPr>
          <p:cNvPr id="3" name="Content Placeholder 2">
            <a:extLst>
              <a:ext uri="{FF2B5EF4-FFF2-40B4-BE49-F238E27FC236}">
                <a16:creationId xmlns:a16="http://schemas.microsoft.com/office/drawing/2014/main" id="{E3552E76-CC1E-77A7-161C-CD1F7977624D}"/>
              </a:ext>
            </a:extLst>
          </p:cNvPr>
          <p:cNvSpPr>
            <a:spLocks noGrp="1"/>
          </p:cNvSpPr>
          <p:nvPr>
            <p:ph idx="1"/>
          </p:nvPr>
        </p:nvSpPr>
        <p:spPr>
          <a:xfrm>
            <a:off x="448965" y="1357343"/>
            <a:ext cx="8246070" cy="3664972"/>
          </a:xfrm>
        </p:spPr>
        <p:txBody>
          <a:bodyPr>
            <a:normAutofit/>
          </a:bodyPr>
          <a:lstStyle/>
          <a:p>
            <a:r>
              <a:rPr lang="en-US" sz="2400" b="0" i="0" dirty="0">
                <a:solidFill>
                  <a:schemeClr val="tx2">
                    <a:lumMod val="50000"/>
                  </a:schemeClr>
                </a:solidFill>
                <a:effectLst/>
                <a:latin typeface="Trebuchet MS" panose="020B0603020202020204" pitchFamily="34" charset="0"/>
              </a:rPr>
              <a:t>The Face Mask Detection System can be used at office premises to detect if employees are maintaining safety standards at work.</a:t>
            </a:r>
          </a:p>
          <a:p>
            <a:pPr marL="0" indent="0">
              <a:buNone/>
            </a:pPr>
            <a:endParaRPr lang="en-US" sz="2400" b="0" i="0" dirty="0">
              <a:solidFill>
                <a:schemeClr val="tx2">
                  <a:lumMod val="50000"/>
                </a:schemeClr>
              </a:solidFill>
              <a:effectLst/>
              <a:latin typeface="Trebuchet MS" panose="020B0603020202020204" pitchFamily="34" charset="0"/>
            </a:endParaRPr>
          </a:p>
          <a:p>
            <a:r>
              <a:rPr lang="en-US" sz="2400" dirty="0">
                <a:solidFill>
                  <a:schemeClr val="tx2">
                    <a:lumMod val="50000"/>
                  </a:schemeClr>
                </a:solidFill>
                <a:latin typeface="Trebuchet MS" panose="020B0603020202020204" pitchFamily="34" charset="0"/>
              </a:rPr>
              <a:t>The Face Mask Detection System can also be used at public places to monitor protocols of Covid-19 &amp; other diseases.</a:t>
            </a:r>
            <a:endParaRPr lang="en-IN" sz="2400" dirty="0">
              <a:solidFill>
                <a:schemeClr val="tx2">
                  <a:lumMod val="50000"/>
                </a:schemeClr>
              </a:solidFill>
              <a:latin typeface="Trebuchet MS" panose="020B0603020202020204" pitchFamily="34" charset="0"/>
            </a:endParaRPr>
          </a:p>
        </p:txBody>
      </p:sp>
    </p:spTree>
    <p:extLst>
      <p:ext uri="{BB962C8B-B14F-4D97-AF65-F5344CB8AC3E}">
        <p14:creationId xmlns:p14="http://schemas.microsoft.com/office/powerpoint/2010/main" val="10498237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0DBE-7116-72D9-3CD9-B1FBF043FA83}"/>
              </a:ext>
            </a:extLst>
          </p:cNvPr>
          <p:cNvSpPr>
            <a:spLocks noGrp="1"/>
          </p:cNvSpPr>
          <p:nvPr>
            <p:ph type="title"/>
          </p:nvPr>
        </p:nvSpPr>
        <p:spPr/>
        <p:txBody>
          <a:bodyPr/>
          <a:lstStyle/>
          <a:p>
            <a:r>
              <a:rPr lang="en-US" dirty="0">
                <a:solidFill>
                  <a:schemeClr val="bg1"/>
                </a:solidFill>
              </a:rPr>
              <a:t>Advantages of the Model :</a:t>
            </a:r>
            <a:endParaRPr lang="en-IN" dirty="0">
              <a:solidFill>
                <a:schemeClr val="bg1"/>
              </a:solidFill>
            </a:endParaRPr>
          </a:p>
        </p:txBody>
      </p:sp>
      <p:sp>
        <p:nvSpPr>
          <p:cNvPr id="3" name="Content Placeholder 2">
            <a:extLst>
              <a:ext uri="{FF2B5EF4-FFF2-40B4-BE49-F238E27FC236}">
                <a16:creationId xmlns:a16="http://schemas.microsoft.com/office/drawing/2014/main" id="{89D3E86F-8B0D-6140-49F2-549B1EE9D852}"/>
              </a:ext>
            </a:extLst>
          </p:cNvPr>
          <p:cNvSpPr>
            <a:spLocks noGrp="1"/>
          </p:cNvSpPr>
          <p:nvPr>
            <p:ph idx="1"/>
          </p:nvPr>
        </p:nvSpPr>
        <p:spPr/>
        <p:txBody>
          <a:bodyPr/>
          <a:lstStyle/>
          <a:p>
            <a:pPr algn="l">
              <a:buFont typeface="+mj-lt"/>
              <a:buAutoNum type="arabicPeriod"/>
            </a:pPr>
            <a:r>
              <a:rPr lang="en-US" sz="2400" b="0" i="0" dirty="0">
                <a:solidFill>
                  <a:srgbClr val="002060"/>
                </a:solidFill>
                <a:effectLst/>
                <a:cs typeface="Times New Roman" panose="02020603050405020304" pitchFamily="18" charset="0"/>
              </a:rPr>
              <a:t>Intelligent Alerts.</a:t>
            </a:r>
          </a:p>
          <a:p>
            <a:pPr algn="l">
              <a:buFont typeface="+mj-lt"/>
              <a:buAutoNum type="arabicPeriod"/>
            </a:pPr>
            <a:r>
              <a:rPr lang="en-US" sz="2400" b="0" i="0" dirty="0">
                <a:solidFill>
                  <a:srgbClr val="002060"/>
                </a:solidFill>
                <a:effectLst/>
                <a:cs typeface="Times New Roman" panose="02020603050405020304" pitchFamily="18" charset="0"/>
              </a:rPr>
              <a:t>Facial Recognition.</a:t>
            </a:r>
          </a:p>
          <a:p>
            <a:pPr algn="l">
              <a:buFont typeface="+mj-lt"/>
              <a:buAutoNum type="arabicPeriod"/>
            </a:pPr>
            <a:r>
              <a:rPr lang="en-US" sz="2400" b="0" i="0" dirty="0">
                <a:solidFill>
                  <a:srgbClr val="002060"/>
                </a:solidFill>
                <a:effectLst/>
                <a:cs typeface="Times New Roman" panose="02020603050405020304" pitchFamily="18" charset="0"/>
              </a:rPr>
              <a:t>Camera Agnostic.</a:t>
            </a:r>
          </a:p>
          <a:p>
            <a:pPr algn="l">
              <a:buFont typeface="+mj-lt"/>
              <a:buAutoNum type="arabicPeriod"/>
            </a:pPr>
            <a:r>
              <a:rPr lang="en-US" sz="2400" b="0" i="0" dirty="0">
                <a:solidFill>
                  <a:srgbClr val="002060"/>
                </a:solidFill>
                <a:effectLst/>
                <a:cs typeface="Times New Roman" panose="02020603050405020304" pitchFamily="18" charset="0"/>
              </a:rPr>
              <a:t>Easy Implementation.</a:t>
            </a:r>
          </a:p>
          <a:p>
            <a:pPr algn="l">
              <a:buFont typeface="+mj-lt"/>
              <a:buAutoNum type="arabicPeriod"/>
            </a:pPr>
            <a:r>
              <a:rPr lang="en-US" sz="2400" b="0" i="0" dirty="0">
                <a:solidFill>
                  <a:srgbClr val="002060"/>
                </a:solidFill>
                <a:effectLst/>
                <a:cs typeface="Times New Roman" panose="02020603050405020304" pitchFamily="18" charset="0"/>
              </a:rPr>
              <a:t>Staff Friendly.</a:t>
            </a:r>
          </a:p>
          <a:p>
            <a:pPr algn="l">
              <a:buFont typeface="+mj-lt"/>
              <a:buAutoNum type="arabicPeriod"/>
            </a:pPr>
            <a:r>
              <a:rPr lang="en-US" sz="2400" b="0" i="0" dirty="0">
                <a:solidFill>
                  <a:srgbClr val="002060"/>
                </a:solidFill>
                <a:effectLst/>
                <a:cs typeface="Times New Roman" panose="02020603050405020304" pitchFamily="18" charset="0"/>
              </a:rPr>
              <a:t>No New Hardware Needed.</a:t>
            </a:r>
          </a:p>
          <a:p>
            <a:endParaRPr lang="en-IN" dirty="0"/>
          </a:p>
        </p:txBody>
      </p:sp>
    </p:spTree>
    <p:extLst>
      <p:ext uri="{BB962C8B-B14F-4D97-AF65-F5344CB8AC3E}">
        <p14:creationId xmlns:p14="http://schemas.microsoft.com/office/powerpoint/2010/main" val="110980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4918-3E61-F233-A7C1-F1B5E8B84431}"/>
              </a:ext>
            </a:extLst>
          </p:cNvPr>
          <p:cNvSpPr>
            <a:spLocks noGrp="1"/>
          </p:cNvSpPr>
          <p:nvPr>
            <p:ph type="ctrTitle"/>
          </p:nvPr>
        </p:nvSpPr>
        <p:spPr>
          <a:xfrm>
            <a:off x="521546" y="1595611"/>
            <a:ext cx="7757651" cy="1769804"/>
          </a:xfrm>
        </p:spPr>
        <p:txBody>
          <a:bodyPr>
            <a:normAutofit fontScale="90000"/>
          </a:bodyPr>
          <a:lstStyle/>
          <a:p>
            <a:r>
              <a:rPr lang="en-US" b="1" u="sng" dirty="0"/>
              <a:t>Conclusion :</a:t>
            </a:r>
            <a:r>
              <a:rPr lang="en-US" dirty="0"/>
              <a:t> The model can be implemented in various ways to protect from major health issues &amp; can be brought into working as quickly as possible.</a:t>
            </a:r>
            <a:endParaRPr lang="en-IN" dirty="0"/>
          </a:p>
        </p:txBody>
      </p:sp>
    </p:spTree>
    <p:extLst>
      <p:ext uri="{BB962C8B-B14F-4D97-AF65-F5344CB8AC3E}">
        <p14:creationId xmlns:p14="http://schemas.microsoft.com/office/powerpoint/2010/main" val="7367761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C8909B-C4A4-D528-85A1-17F8C91AC2CF}"/>
              </a:ext>
            </a:extLst>
          </p:cNvPr>
          <p:cNvSpPr/>
          <p:nvPr/>
        </p:nvSpPr>
        <p:spPr>
          <a:xfrm>
            <a:off x="1377324" y="741871"/>
            <a:ext cx="6104876" cy="3170099"/>
          </a:xfrm>
          <a:prstGeom prst="rect">
            <a:avLst/>
          </a:prstGeom>
          <a:noFill/>
        </p:spPr>
        <p:txBody>
          <a:bodyPr wrap="none" lIns="91440" tIns="45720" rIns="91440" bIns="45720">
            <a:spAutoFit/>
          </a:bodyPr>
          <a:lstStyle/>
          <a:p>
            <a:pPr algn="ctr"/>
            <a:r>
              <a:rPr lang="en-US" sz="4800" b="1" dirty="0">
                <a:ln w="6600">
                  <a:solidFill>
                    <a:schemeClr val="accent2"/>
                  </a:solidFill>
                  <a:prstDash val="solid"/>
                </a:ln>
                <a:solidFill>
                  <a:srgbClr val="FFFF00"/>
                </a:solidFill>
                <a:effectLst>
                  <a:outerShdw dist="38100" dir="2700000" algn="tl" rotWithShape="0">
                    <a:schemeClr val="accent2"/>
                  </a:outerShdw>
                </a:effectLst>
              </a:rPr>
              <a:t>---Thank You---</a:t>
            </a:r>
          </a:p>
          <a:p>
            <a:pPr algn="ctr"/>
            <a:endParaRPr lang="en-US" sz="4800" b="1" dirty="0">
              <a:ln w="6600">
                <a:solidFill>
                  <a:schemeClr val="accent2"/>
                </a:solidFill>
                <a:prstDash val="solid"/>
              </a:ln>
              <a:solidFill>
                <a:srgbClr val="FFFF00"/>
              </a:solidFill>
              <a:effectLst>
                <a:outerShdw dist="38100" dir="2700000" algn="tl" rotWithShape="0">
                  <a:schemeClr val="accent2"/>
                </a:outerShdw>
              </a:effectLst>
            </a:endParaRPr>
          </a:p>
          <a:p>
            <a:pPr algn="ctr"/>
            <a:r>
              <a:rPr lang="en-US" sz="3200" b="1" u="sng" cap="none" spc="0" dirty="0">
                <a:ln w="6600">
                  <a:solidFill>
                    <a:schemeClr val="accent2"/>
                  </a:solidFill>
                  <a:prstDash val="solid"/>
                </a:ln>
                <a:solidFill>
                  <a:srgbClr val="FFFFFF"/>
                </a:solidFill>
                <a:effectLst>
                  <a:outerShdw dist="38100" dir="2700000" algn="tl" rotWithShape="0">
                    <a:schemeClr val="accent2"/>
                  </a:outerShdw>
                </a:effectLst>
              </a:rPr>
              <a:t>Presented BY </a:t>
            </a:r>
            <a:r>
              <a:rPr lang="en-US" sz="3200" b="1" cap="none" spc="0" dirty="0">
                <a:ln w="6600">
                  <a:solidFill>
                    <a:schemeClr val="accent2"/>
                  </a:solidFill>
                  <a:prstDash val="solid"/>
                </a:ln>
                <a:solidFill>
                  <a:srgbClr val="FFFFFF"/>
                </a:solidFill>
                <a:effectLst>
                  <a:outerShdw dist="38100" dir="2700000" algn="tl" rotWithShape="0">
                    <a:schemeClr val="accent2"/>
                  </a:outerShdw>
                </a:effectLst>
              </a:rPr>
              <a:t>: Shreeya Shrivastava</a:t>
            </a:r>
          </a:p>
          <a:p>
            <a:pPr algn="ctr"/>
            <a:r>
              <a:rPr lang="en-US" sz="3200" b="1" dirty="0">
                <a:ln w="6600">
                  <a:solidFill>
                    <a:schemeClr val="accent2"/>
                  </a:solidFill>
                  <a:prstDash val="solid"/>
                </a:ln>
                <a:solidFill>
                  <a:srgbClr val="FFFFFF"/>
                </a:solidFill>
                <a:effectLst>
                  <a:outerShdw dist="38100" dir="2700000" algn="tl" rotWithShape="0">
                    <a:schemeClr val="accent2"/>
                  </a:outerShdw>
                </a:effectLst>
              </a:rPr>
              <a:t>                  0101CA211056</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endParaRPr lang="en-US" sz="4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2469949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4B18-98E0-3CD2-7E81-C30494E051D9}"/>
              </a:ext>
            </a:extLst>
          </p:cNvPr>
          <p:cNvSpPr>
            <a:spLocks noGrp="1"/>
          </p:cNvSpPr>
          <p:nvPr>
            <p:ph type="ctrTitle"/>
          </p:nvPr>
        </p:nvSpPr>
        <p:spPr>
          <a:xfrm>
            <a:off x="318135" y="193372"/>
            <a:ext cx="2543176" cy="764843"/>
          </a:xfrm>
        </p:spPr>
        <p:txBody>
          <a:bodyPr/>
          <a:lstStyle/>
          <a:p>
            <a:pPr algn="ctr"/>
            <a:r>
              <a:rPr lang="en-US" u="sng" dirty="0"/>
              <a:t>OBJECTIVE :</a:t>
            </a:r>
            <a:endParaRPr lang="en-IN" u="sng" dirty="0"/>
          </a:p>
        </p:txBody>
      </p:sp>
      <p:sp>
        <p:nvSpPr>
          <p:cNvPr id="3" name="Subtitle 2">
            <a:extLst>
              <a:ext uri="{FF2B5EF4-FFF2-40B4-BE49-F238E27FC236}">
                <a16:creationId xmlns:a16="http://schemas.microsoft.com/office/drawing/2014/main" id="{D8F0218D-0FF4-814A-CBD4-B7FF5EFCD915}"/>
              </a:ext>
            </a:extLst>
          </p:cNvPr>
          <p:cNvSpPr>
            <a:spLocks noGrp="1"/>
          </p:cNvSpPr>
          <p:nvPr>
            <p:ph type="subTitle" idx="1"/>
          </p:nvPr>
        </p:nvSpPr>
        <p:spPr>
          <a:xfrm>
            <a:off x="492918" y="1150694"/>
            <a:ext cx="7779774" cy="678426"/>
          </a:xfrm>
        </p:spPr>
        <p:txBody>
          <a:bodyPr>
            <a:noAutofit/>
          </a:bodyPr>
          <a:lstStyle/>
          <a:p>
            <a:r>
              <a:rPr lang="en-US" sz="2400" dirty="0">
                <a:solidFill>
                  <a:schemeClr val="bg1"/>
                </a:solidFill>
              </a:rPr>
              <a:t>To create a face mask detection model so as to recognize whether a person is wearing a mask or not AND generate a notification if not wearing a mask.</a:t>
            </a:r>
            <a:endParaRPr lang="en-IN" sz="2400" dirty="0">
              <a:solidFill>
                <a:schemeClr val="bg1"/>
              </a:solidFill>
            </a:endParaRPr>
          </a:p>
        </p:txBody>
      </p:sp>
      <p:pic>
        <p:nvPicPr>
          <p:cNvPr id="5" name="Picture 4">
            <a:extLst>
              <a:ext uri="{FF2B5EF4-FFF2-40B4-BE49-F238E27FC236}">
                <a16:creationId xmlns:a16="http://schemas.microsoft.com/office/drawing/2014/main" id="{A76474DA-7ACA-C606-23ED-BC0D3235EDA9}"/>
              </a:ext>
            </a:extLst>
          </p:cNvPr>
          <p:cNvPicPr>
            <a:picLocks noChangeAspect="1"/>
          </p:cNvPicPr>
          <p:nvPr/>
        </p:nvPicPr>
        <p:blipFill rotWithShape="1">
          <a:blip r:embed="rId2">
            <a:extLst>
              <a:ext uri="{28A0092B-C50C-407E-A947-70E740481C1C}">
                <a14:useLocalDpi xmlns:a14="http://schemas.microsoft.com/office/drawing/2010/main" val="0"/>
              </a:ext>
            </a:extLst>
          </a:blip>
          <a:srcRect l="9847" t="9219" r="9847" b="9620"/>
          <a:stretch/>
        </p:blipFill>
        <p:spPr>
          <a:xfrm>
            <a:off x="3000375" y="2654949"/>
            <a:ext cx="2521745" cy="21956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6365265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544143-90EE-365E-764E-F9013A7BF761}"/>
              </a:ext>
            </a:extLst>
          </p:cNvPr>
          <p:cNvSpPr>
            <a:spLocks noGrp="1"/>
          </p:cNvSpPr>
          <p:nvPr>
            <p:ph sz="half" idx="2"/>
          </p:nvPr>
        </p:nvSpPr>
        <p:spPr>
          <a:xfrm>
            <a:off x="335280" y="1879858"/>
            <a:ext cx="8164669" cy="2920882"/>
          </a:xfrm>
        </p:spPr>
        <p:txBody>
          <a:bodyPr>
            <a:normAutofit/>
          </a:bodyPr>
          <a:lstStyle/>
          <a:p>
            <a:pPr algn="l">
              <a:buFont typeface="Wingdings" panose="05000000000000000000" pitchFamily="2" charset="2"/>
              <a:buChar char="v"/>
            </a:pPr>
            <a:r>
              <a:rPr lang="en-US" sz="1800" b="0" i="0" dirty="0">
                <a:solidFill>
                  <a:srgbClr val="333333"/>
                </a:solidFill>
                <a:effectLst/>
                <a:latin typeface="Verdana" panose="020B0604030504040204" pitchFamily="34" charset="0"/>
                <a:ea typeface="Verdana" panose="020B0604030504040204" pitchFamily="34" charset="0"/>
              </a:rPr>
              <a:t>Matplotlib is a comprehensive library for creating static, animated, and interactive visualizations in Python. </a:t>
            </a:r>
          </a:p>
          <a:p>
            <a:pPr marL="0" indent="0" algn="l">
              <a:buNone/>
            </a:pPr>
            <a:endParaRPr lang="en-US" sz="1800" b="0" i="0" dirty="0">
              <a:solidFill>
                <a:srgbClr val="333333"/>
              </a:solidFill>
              <a:effectLst/>
              <a:latin typeface="Verdana" panose="020B0604030504040204" pitchFamily="34" charset="0"/>
              <a:ea typeface="Verdana" panose="020B0604030504040204" pitchFamily="34" charset="0"/>
            </a:endParaRPr>
          </a:p>
          <a:p>
            <a:pPr algn="l">
              <a:buFont typeface="Wingdings" panose="05000000000000000000" pitchFamily="2" charset="2"/>
              <a:buChar char="v"/>
            </a:pPr>
            <a:r>
              <a:rPr lang="en-US" sz="1800" b="0" i="0" dirty="0">
                <a:solidFill>
                  <a:srgbClr val="273239"/>
                </a:solidFill>
                <a:effectLst/>
                <a:latin typeface="Verdana" panose="020B0604030504040204" pitchFamily="34" charset="0"/>
                <a:ea typeface="Verdana" panose="020B0604030504040204" pitchFamily="34" charset="0"/>
              </a:rPr>
              <a:t>Matplotlib is an amazing visualization library in Python for 2D plots of arrays. </a:t>
            </a:r>
          </a:p>
          <a:p>
            <a:pPr marL="0" indent="0" algn="l">
              <a:buNone/>
            </a:pPr>
            <a:endParaRPr lang="en-US" sz="1800" b="0" i="0" dirty="0">
              <a:solidFill>
                <a:srgbClr val="273239"/>
              </a:solidFill>
              <a:effectLst/>
              <a:latin typeface="Verdana" panose="020B0604030504040204" pitchFamily="34" charset="0"/>
              <a:ea typeface="Verdana" panose="020B0604030504040204" pitchFamily="34" charset="0"/>
            </a:endParaRPr>
          </a:p>
          <a:p>
            <a:pPr algn="l">
              <a:buFont typeface="Wingdings" panose="05000000000000000000" pitchFamily="2" charset="2"/>
              <a:buChar char="v"/>
            </a:pPr>
            <a:r>
              <a:rPr lang="en-US" sz="1800" b="0" i="0" dirty="0">
                <a:solidFill>
                  <a:srgbClr val="273239"/>
                </a:solidFill>
                <a:effectLst/>
                <a:latin typeface="Verdana" panose="020B0604030504040204" pitchFamily="34" charset="0"/>
                <a:ea typeface="Verdana" panose="020B0604030504040204" pitchFamily="34" charset="0"/>
              </a:rPr>
              <a:t>Matplotlib comes with a wide variety of plots. Plots helps to understand trends, patterns, and to make correlations</a:t>
            </a:r>
            <a:endParaRPr lang="en-IN" sz="1800" dirty="0">
              <a:latin typeface="Verdana" panose="020B0604030504040204" pitchFamily="34" charset="0"/>
              <a:ea typeface="Verdana" panose="020B0604030504040204" pitchFamily="34" charset="0"/>
            </a:endParaRPr>
          </a:p>
        </p:txBody>
      </p:sp>
      <p:sp>
        <p:nvSpPr>
          <p:cNvPr id="7" name="Title 1">
            <a:extLst>
              <a:ext uri="{FF2B5EF4-FFF2-40B4-BE49-F238E27FC236}">
                <a16:creationId xmlns:a16="http://schemas.microsoft.com/office/drawing/2014/main" id="{D6CDF50E-5827-3236-06BE-74925DE08052}"/>
              </a:ext>
            </a:extLst>
          </p:cNvPr>
          <p:cNvSpPr>
            <a:spLocks noGrp="1"/>
          </p:cNvSpPr>
          <p:nvPr>
            <p:ph type="title"/>
          </p:nvPr>
        </p:nvSpPr>
        <p:spPr>
          <a:xfrm>
            <a:off x="457200" y="165358"/>
            <a:ext cx="8229600" cy="857250"/>
          </a:xfrm>
        </p:spPr>
        <p:txBody>
          <a:bodyPr>
            <a:normAutofit/>
          </a:bodyPr>
          <a:lstStyle/>
          <a:p>
            <a:pPr algn="ctr"/>
            <a:r>
              <a:rPr lang="en-US" sz="4400" u="sng" dirty="0">
                <a:solidFill>
                  <a:schemeClr val="bg1"/>
                </a:solidFill>
              </a:rPr>
              <a:t>LIBRARIES &amp; MODULES USED :</a:t>
            </a:r>
            <a:endParaRPr lang="en-IN" sz="4400" u="sng" dirty="0">
              <a:solidFill>
                <a:schemeClr val="bg1"/>
              </a:solidFill>
            </a:endParaRPr>
          </a:p>
        </p:txBody>
      </p:sp>
      <p:pic>
        <p:nvPicPr>
          <p:cNvPr id="9" name="Picture 8">
            <a:extLst>
              <a:ext uri="{FF2B5EF4-FFF2-40B4-BE49-F238E27FC236}">
                <a16:creationId xmlns:a16="http://schemas.microsoft.com/office/drawing/2014/main" id="{E3472574-C380-C68F-CD76-889326E99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934" y="1138378"/>
            <a:ext cx="3421856" cy="625710"/>
          </a:xfrm>
          <a:prstGeom prst="rect">
            <a:avLst/>
          </a:prstGeom>
        </p:spPr>
      </p:pic>
    </p:spTree>
    <p:extLst>
      <p:ext uri="{BB962C8B-B14F-4D97-AF65-F5344CB8AC3E}">
        <p14:creationId xmlns:p14="http://schemas.microsoft.com/office/powerpoint/2010/main" val="42749391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389060-DCC8-0EB5-1C24-FF83EEE5210A}"/>
              </a:ext>
            </a:extLst>
          </p:cNvPr>
          <p:cNvSpPr>
            <a:spLocks noGrp="1"/>
          </p:cNvSpPr>
          <p:nvPr>
            <p:ph idx="1"/>
          </p:nvPr>
        </p:nvSpPr>
        <p:spPr>
          <a:xfrm>
            <a:off x="521494" y="764382"/>
            <a:ext cx="7829549" cy="4236244"/>
          </a:xfrm>
        </p:spPr>
        <p:txBody>
          <a:bodyPr>
            <a:normAutofit lnSpcReduction="10000"/>
          </a:bodyPr>
          <a:lstStyle/>
          <a:p>
            <a:pPr marL="0" indent="0">
              <a:buNone/>
            </a:pPr>
            <a:br>
              <a:rPr lang="en-US" dirty="0">
                <a:solidFill>
                  <a:schemeClr val="tx2">
                    <a:lumMod val="50000"/>
                  </a:schemeClr>
                </a:solidFill>
              </a:rPr>
            </a:br>
            <a:endParaRPr lang="en-US" b="0" i="0" dirty="0">
              <a:solidFill>
                <a:schemeClr val="tx2">
                  <a:lumMod val="50000"/>
                </a:schemeClr>
              </a:solidFill>
              <a:effectLst/>
              <a:latin typeface="Verdana" panose="020B0604030504040204" pitchFamily="34" charset="0"/>
            </a:endParaRPr>
          </a:p>
          <a:p>
            <a:pPr algn="l">
              <a:buFont typeface="Wingdings" panose="05000000000000000000" pitchFamily="2" charset="2"/>
              <a:buChar char="q"/>
            </a:pPr>
            <a:r>
              <a:rPr lang="en-US" sz="2000" b="0" i="0" dirty="0">
                <a:solidFill>
                  <a:schemeClr val="tx2">
                    <a:lumMod val="50000"/>
                  </a:schemeClr>
                </a:solidFill>
                <a:effectLst/>
                <a:latin typeface="Verdana" panose="020B0604030504040204" pitchFamily="34" charset="0"/>
              </a:rPr>
              <a:t>NumPy is </a:t>
            </a:r>
            <a:r>
              <a:rPr lang="en-US" sz="2000" dirty="0">
                <a:solidFill>
                  <a:schemeClr val="tx2">
                    <a:lumMod val="50000"/>
                  </a:schemeClr>
                </a:solidFill>
                <a:latin typeface="Verdana" panose="020B0604030504040204" pitchFamily="34" charset="0"/>
              </a:rPr>
              <a:t>general purpose array processing package.</a:t>
            </a:r>
            <a:endParaRPr lang="en-US" sz="2000" b="0" i="0" dirty="0">
              <a:solidFill>
                <a:schemeClr val="tx2">
                  <a:lumMod val="50000"/>
                </a:schemeClr>
              </a:solidFill>
              <a:effectLst/>
              <a:latin typeface="Verdana" panose="020B0604030504040204" pitchFamily="34" charset="0"/>
            </a:endParaRPr>
          </a:p>
          <a:p>
            <a:pPr marL="0" indent="0" algn="l">
              <a:buNone/>
            </a:pPr>
            <a:endParaRPr lang="en-US" sz="2000" b="0" i="0" dirty="0">
              <a:solidFill>
                <a:schemeClr val="tx2">
                  <a:lumMod val="50000"/>
                </a:schemeClr>
              </a:solidFill>
              <a:effectLst/>
              <a:latin typeface="Verdana" panose="020B0604030504040204" pitchFamily="34" charset="0"/>
            </a:endParaRPr>
          </a:p>
          <a:p>
            <a:pPr algn="l">
              <a:buFont typeface="Wingdings" panose="05000000000000000000" pitchFamily="2" charset="2"/>
              <a:buChar char="q"/>
            </a:pPr>
            <a:r>
              <a:rPr lang="en-US" sz="2000" b="0" i="0" dirty="0">
                <a:solidFill>
                  <a:schemeClr val="tx2">
                    <a:lumMod val="50000"/>
                  </a:schemeClr>
                </a:solidFill>
                <a:effectLst/>
                <a:latin typeface="Verdana" panose="020B0604030504040204" pitchFamily="34" charset="0"/>
              </a:rPr>
              <a:t>NumPy stands for Numerical Python.</a:t>
            </a:r>
          </a:p>
          <a:p>
            <a:pPr algn="l">
              <a:buFont typeface="Wingdings" panose="05000000000000000000" pitchFamily="2" charset="2"/>
              <a:buChar char="q"/>
            </a:pPr>
            <a:endParaRPr lang="en-US" sz="2000" b="0" i="0" dirty="0">
              <a:solidFill>
                <a:schemeClr val="tx2">
                  <a:lumMod val="50000"/>
                </a:schemeClr>
              </a:solidFill>
              <a:effectLst/>
              <a:latin typeface="Verdana" panose="020B060403050404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2">
                    <a:lumMod val="50000"/>
                  </a:schemeClr>
                </a:solidFill>
                <a:effectLst/>
                <a:latin typeface="Verdana" panose="020B0604030504040204" pitchFamily="34" charset="0"/>
              </a:rPr>
              <a:t>NumPy aims to provide an array object that is up to 50x faster than traditional Python lists.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a:ln>
                <a:noFill/>
              </a:ln>
              <a:solidFill>
                <a:schemeClr val="tx2">
                  <a:lumMod val="50000"/>
                </a:schemeClr>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2">
                    <a:lumMod val="50000"/>
                  </a:schemeClr>
                </a:solidFill>
                <a:effectLst/>
                <a:latin typeface="Verdana" panose="020B0604030504040204" pitchFamily="34" charset="0"/>
              </a:rPr>
              <a:t>The array object in NumPy is called </a:t>
            </a:r>
            <a:r>
              <a:rPr kumimoji="0" lang="en-US" altLang="en-US" sz="2000" b="0" i="0" u="none" strike="noStrike" cap="none" normalizeH="0" baseline="0" dirty="0" err="1">
                <a:ln>
                  <a:noFill/>
                </a:ln>
                <a:solidFill>
                  <a:schemeClr val="tx2">
                    <a:lumMod val="50000"/>
                  </a:schemeClr>
                </a:solidFill>
                <a:effectLst/>
                <a:latin typeface="Consolas" panose="020B0609020204030204" pitchFamily="49" charset="0"/>
              </a:rPr>
              <a:t>ndarray</a:t>
            </a:r>
            <a:r>
              <a:rPr kumimoji="0" lang="en-US" altLang="en-US" sz="2000" b="0" i="0" u="none" strike="noStrike" cap="none" normalizeH="0" baseline="0" dirty="0">
                <a:ln>
                  <a:noFill/>
                </a:ln>
                <a:solidFill>
                  <a:schemeClr val="tx2">
                    <a:lumMod val="50000"/>
                  </a:schemeClr>
                </a:solidFill>
                <a:effectLst/>
                <a:latin typeface="Verdana" panose="020B0604030504040204" pitchFamily="34" charset="0"/>
              </a:rPr>
              <a:t>, it provides a lot of supporting functions that make working with </a:t>
            </a:r>
            <a:r>
              <a:rPr kumimoji="0" lang="en-US" altLang="en-US" sz="2000" b="0" i="0" u="none" strike="noStrike" cap="none" normalizeH="0" baseline="0" dirty="0" err="1">
                <a:ln>
                  <a:noFill/>
                </a:ln>
                <a:solidFill>
                  <a:schemeClr val="tx2">
                    <a:lumMod val="50000"/>
                  </a:schemeClr>
                </a:solidFill>
                <a:effectLst/>
                <a:latin typeface="Consolas" panose="020B0609020204030204" pitchFamily="49" charset="0"/>
              </a:rPr>
              <a:t>ndarray</a:t>
            </a:r>
            <a:r>
              <a:rPr kumimoji="0" lang="en-US" altLang="en-US" sz="2000" b="0" i="0" u="none" strike="noStrike" cap="none" normalizeH="0" baseline="0" dirty="0">
                <a:ln>
                  <a:noFill/>
                </a:ln>
                <a:solidFill>
                  <a:schemeClr val="tx2">
                    <a:lumMod val="50000"/>
                  </a:schemeClr>
                </a:solidFill>
                <a:effectLst/>
                <a:latin typeface="Verdana" panose="020B0604030504040204" pitchFamily="34" charset="0"/>
              </a:rPr>
              <a:t> very easy</a:t>
            </a:r>
            <a:r>
              <a:rPr kumimoji="0" lang="en-US" altLang="en-US" sz="1700" b="0" i="0" u="none" strike="noStrike" cap="none" normalizeH="0" baseline="0" dirty="0">
                <a:ln>
                  <a:noFill/>
                </a:ln>
                <a:solidFill>
                  <a:schemeClr val="tx2">
                    <a:lumMod val="50000"/>
                  </a:schemeClr>
                </a:solidFill>
                <a:effectLst/>
                <a:latin typeface="Verdana" panose="020B0604030504040204" pitchFamily="34" charset="0"/>
              </a:rPr>
              <a:t>.</a:t>
            </a:r>
            <a:endParaRPr kumimoji="0" lang="en-US" altLang="en-US" sz="1700" b="0" i="0" u="none" strike="noStrike" cap="none" normalizeH="0" baseline="0" dirty="0">
              <a:ln>
                <a:noFill/>
              </a:ln>
              <a:solidFill>
                <a:schemeClr val="tx2">
                  <a:lumMod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2">
                  <a:lumMod val="50000"/>
                </a:schemeClr>
              </a:solidFill>
              <a:effectLst/>
              <a:latin typeface="Arial" panose="020B0604020202020204" pitchFamily="34" charset="0"/>
            </a:endParaRPr>
          </a:p>
          <a:p>
            <a:pPr algn="l"/>
            <a:endParaRPr lang="en-US" b="0" i="0" dirty="0">
              <a:solidFill>
                <a:schemeClr val="tx2">
                  <a:lumMod val="50000"/>
                </a:schemeClr>
              </a:solidFill>
              <a:effectLst/>
              <a:latin typeface="Verdana" panose="020B0604030504040204" pitchFamily="34" charset="0"/>
            </a:endParaRPr>
          </a:p>
          <a:p>
            <a:endParaRPr lang="en-IN" dirty="0">
              <a:solidFill>
                <a:schemeClr val="tx2">
                  <a:lumMod val="50000"/>
                </a:schemeClr>
              </a:solidFill>
            </a:endParaRPr>
          </a:p>
        </p:txBody>
      </p:sp>
      <p:pic>
        <p:nvPicPr>
          <p:cNvPr id="6" name="Picture 5">
            <a:extLst>
              <a:ext uri="{FF2B5EF4-FFF2-40B4-BE49-F238E27FC236}">
                <a16:creationId xmlns:a16="http://schemas.microsoft.com/office/drawing/2014/main" id="{16B5E43D-0A3F-EF34-209B-462428C90930}"/>
              </a:ext>
            </a:extLst>
          </p:cNvPr>
          <p:cNvPicPr>
            <a:picLocks noChangeAspect="1"/>
          </p:cNvPicPr>
          <p:nvPr/>
        </p:nvPicPr>
        <p:blipFill rotWithShape="1">
          <a:blip r:embed="rId2">
            <a:extLst>
              <a:ext uri="{28A0092B-C50C-407E-A947-70E740481C1C}">
                <a14:useLocalDpi xmlns:a14="http://schemas.microsoft.com/office/drawing/2010/main" val="0"/>
              </a:ext>
            </a:extLst>
          </a:blip>
          <a:srcRect t="15722" b="15215"/>
          <a:stretch/>
        </p:blipFill>
        <p:spPr>
          <a:xfrm>
            <a:off x="2949573" y="214313"/>
            <a:ext cx="2701133" cy="783173"/>
          </a:xfrm>
          <a:prstGeom prst="rect">
            <a:avLst/>
          </a:prstGeom>
        </p:spPr>
      </p:pic>
    </p:spTree>
    <p:extLst>
      <p:ext uri="{BB962C8B-B14F-4D97-AF65-F5344CB8AC3E}">
        <p14:creationId xmlns:p14="http://schemas.microsoft.com/office/powerpoint/2010/main" val="38877015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A1C3A1-C41E-4DCF-CAA6-A4EF6E37DBFD}"/>
              </a:ext>
            </a:extLst>
          </p:cNvPr>
          <p:cNvSpPr>
            <a:spLocks noGrp="1"/>
          </p:cNvSpPr>
          <p:nvPr>
            <p:ph idx="1"/>
          </p:nvPr>
        </p:nvSpPr>
        <p:spPr>
          <a:xfrm>
            <a:off x="481888" y="1570702"/>
            <a:ext cx="8326356" cy="3058447"/>
          </a:xfrm>
        </p:spPr>
        <p:txBody>
          <a:bodyPr>
            <a:normAutofit fontScale="92500" lnSpcReduction="10000"/>
          </a:bodyPr>
          <a:lstStyle/>
          <a:p>
            <a:pPr>
              <a:buFont typeface="Wingdings" panose="05000000000000000000" pitchFamily="2" charset="2"/>
              <a:buChar char="Ø"/>
            </a:pPr>
            <a:r>
              <a:rPr lang="en-US" sz="1800" b="0" i="0" dirty="0">
                <a:solidFill>
                  <a:schemeClr val="tx2">
                    <a:lumMod val="50000"/>
                  </a:schemeClr>
                </a:solidFill>
                <a:effectLst/>
                <a:latin typeface="Verdana" panose="020B0604030504040204" pitchFamily="34" charset="0"/>
                <a:ea typeface="Verdana" panose="020B0604030504040204" pitchFamily="34" charset="0"/>
              </a:rPr>
              <a:t>OpenCV is the huge open-source library for the computer vision, machine learning, and image processing.</a:t>
            </a:r>
          </a:p>
          <a:p>
            <a:pPr marL="0" indent="0">
              <a:buNone/>
            </a:pPr>
            <a:endParaRPr lang="en-US" sz="1800" b="0" i="0" dirty="0">
              <a:solidFill>
                <a:schemeClr val="tx2">
                  <a:lumMod val="50000"/>
                </a:schemeClr>
              </a:solidFill>
              <a:effectLst/>
              <a:latin typeface="Verdana" panose="020B0604030504040204" pitchFamily="34" charset="0"/>
              <a:ea typeface="Verdana" panose="020B0604030504040204" pitchFamily="34" charset="0"/>
            </a:endParaRPr>
          </a:p>
          <a:p>
            <a:pPr>
              <a:buFont typeface="Wingdings" panose="05000000000000000000" pitchFamily="2" charset="2"/>
              <a:buChar char="Ø"/>
            </a:pPr>
            <a:r>
              <a:rPr lang="en-US" sz="1800" b="0" i="0" dirty="0">
                <a:solidFill>
                  <a:schemeClr val="tx2">
                    <a:lumMod val="50000"/>
                  </a:schemeClr>
                </a:solidFill>
                <a:effectLst/>
                <a:latin typeface="Verdana" panose="020B0604030504040204" pitchFamily="34" charset="0"/>
                <a:ea typeface="Verdana" panose="020B0604030504040204" pitchFamily="34" charset="0"/>
              </a:rPr>
              <a:t> By using it, one can process images and videos to identify objects, faces, or even handwriting of a human. </a:t>
            </a:r>
          </a:p>
          <a:p>
            <a:pPr marL="0" indent="0">
              <a:buNone/>
            </a:pPr>
            <a:endParaRPr lang="en-US" sz="1800" b="0" i="0" dirty="0">
              <a:solidFill>
                <a:schemeClr val="tx2">
                  <a:lumMod val="50000"/>
                </a:schemeClr>
              </a:solidFill>
              <a:effectLst/>
              <a:latin typeface="Verdana" panose="020B0604030504040204" pitchFamily="34" charset="0"/>
              <a:ea typeface="Verdana" panose="020B0604030504040204" pitchFamily="34" charset="0"/>
            </a:endParaRPr>
          </a:p>
          <a:p>
            <a:pPr>
              <a:buFont typeface="Wingdings" panose="05000000000000000000" pitchFamily="2" charset="2"/>
              <a:buChar char="Ø"/>
            </a:pPr>
            <a:r>
              <a:rPr lang="en-US" sz="1800" b="0" i="0" dirty="0">
                <a:solidFill>
                  <a:schemeClr val="tx2">
                    <a:lumMod val="50000"/>
                  </a:schemeClr>
                </a:solidFill>
                <a:effectLst/>
                <a:latin typeface="Verdana" panose="020B0604030504040204" pitchFamily="34" charset="0"/>
                <a:ea typeface="Verdana" panose="020B0604030504040204" pitchFamily="34" charset="0"/>
              </a:rPr>
              <a:t>When it integrated with various libraries, such as NumPy, python is capable of processing the OpenCV array structure for analysis. </a:t>
            </a:r>
          </a:p>
          <a:p>
            <a:pPr marL="0" indent="0">
              <a:buNone/>
            </a:pPr>
            <a:endParaRPr lang="en-US" sz="1800" b="0" i="0" dirty="0">
              <a:solidFill>
                <a:schemeClr val="tx2">
                  <a:lumMod val="50000"/>
                </a:schemeClr>
              </a:solidFill>
              <a:effectLst/>
              <a:latin typeface="Verdana" panose="020B0604030504040204" pitchFamily="34" charset="0"/>
              <a:ea typeface="Verdana" panose="020B0604030504040204" pitchFamily="34" charset="0"/>
            </a:endParaRPr>
          </a:p>
          <a:p>
            <a:pPr>
              <a:buFont typeface="Wingdings" panose="05000000000000000000" pitchFamily="2" charset="2"/>
              <a:buChar char="Ø"/>
            </a:pPr>
            <a:r>
              <a:rPr lang="en-US" sz="1800" b="0" i="0" dirty="0">
                <a:solidFill>
                  <a:schemeClr val="tx2">
                    <a:lumMod val="50000"/>
                  </a:schemeClr>
                </a:solidFill>
                <a:effectLst/>
                <a:latin typeface="Verdana" panose="020B0604030504040204" pitchFamily="34" charset="0"/>
                <a:ea typeface="Verdana" panose="020B0604030504040204" pitchFamily="34" charset="0"/>
              </a:rPr>
              <a:t>To Identify image pattern and its various features we use vector space and perform mathematical operations on these features. </a:t>
            </a:r>
            <a:endParaRPr lang="en-IN" sz="1800" dirty="0">
              <a:solidFill>
                <a:schemeClr val="tx2">
                  <a:lumMod val="50000"/>
                </a:schemeClr>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A590ADED-D7BF-A7A0-D2B4-AE3E1DC133C1}"/>
              </a:ext>
            </a:extLst>
          </p:cNvPr>
          <p:cNvPicPr>
            <a:picLocks noChangeAspect="1"/>
          </p:cNvPicPr>
          <p:nvPr/>
        </p:nvPicPr>
        <p:blipFill rotWithShape="1">
          <a:blip r:embed="rId2">
            <a:extLst>
              <a:ext uri="{28A0092B-C50C-407E-A947-70E740481C1C}">
                <a14:useLocalDpi xmlns:a14="http://schemas.microsoft.com/office/drawing/2010/main" val="0"/>
              </a:ext>
            </a:extLst>
          </a:blip>
          <a:srcRect l="22287" t="26184" r="24927" b="33782"/>
          <a:stretch/>
        </p:blipFill>
        <p:spPr>
          <a:xfrm>
            <a:off x="3164681" y="142875"/>
            <a:ext cx="2430680" cy="800100"/>
          </a:xfrm>
          <a:prstGeom prst="rect">
            <a:avLst/>
          </a:prstGeom>
        </p:spPr>
      </p:pic>
    </p:spTree>
    <p:extLst>
      <p:ext uri="{BB962C8B-B14F-4D97-AF65-F5344CB8AC3E}">
        <p14:creationId xmlns:p14="http://schemas.microsoft.com/office/powerpoint/2010/main" val="5991125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4AFE57-7D38-4AD3-93FC-3B274C9B7BD2}"/>
              </a:ext>
            </a:extLst>
          </p:cNvPr>
          <p:cNvSpPr>
            <a:spLocks noGrp="1"/>
          </p:cNvSpPr>
          <p:nvPr>
            <p:ph type="body" idx="1"/>
          </p:nvPr>
        </p:nvSpPr>
        <p:spPr>
          <a:xfrm>
            <a:off x="677332" y="1374986"/>
            <a:ext cx="7672493" cy="3433869"/>
          </a:xfrm>
        </p:spPr>
        <p:txBody>
          <a:bodyPr>
            <a:noAutofit/>
          </a:bodyPr>
          <a:lstStyle/>
          <a:p>
            <a:pPr marL="342900" indent="-342900">
              <a:buFont typeface="Arial" panose="020B0604020202020204" pitchFamily="34" charset="0"/>
              <a:buChar char="•"/>
            </a:pPr>
            <a:r>
              <a:rPr lang="en-US" sz="1800" b="0" i="0" dirty="0" err="1">
                <a:solidFill>
                  <a:schemeClr val="accent1">
                    <a:lumMod val="50000"/>
                  </a:schemeClr>
                </a:solidFill>
                <a:effectLst/>
                <a:latin typeface="Verdana" panose="020B0604030504040204" pitchFamily="34" charset="0"/>
                <a:ea typeface="Verdana" panose="020B0604030504040204" pitchFamily="34" charset="0"/>
              </a:rPr>
              <a:t>Keras</a:t>
            </a:r>
            <a:r>
              <a:rPr lang="en-US" sz="1800" b="0" i="0" dirty="0">
                <a:solidFill>
                  <a:schemeClr val="accent1">
                    <a:lumMod val="50000"/>
                  </a:schemeClr>
                </a:solidFill>
                <a:effectLst/>
                <a:latin typeface="Verdana" panose="020B0604030504040204" pitchFamily="34" charset="0"/>
                <a:ea typeface="Verdana" panose="020B0604030504040204" pitchFamily="34" charset="0"/>
              </a:rPr>
              <a:t> is an open-source high-level Neural Network library, which is written in Python is capable enough to run on Theano, TensorFlow, or CNTK. </a:t>
            </a:r>
          </a:p>
          <a:p>
            <a:pPr marL="342900" indent="-342900">
              <a:buFont typeface="Arial" panose="020B0604020202020204" pitchFamily="34" charset="0"/>
              <a:buChar char="•"/>
            </a:pPr>
            <a:endParaRPr lang="en-US" sz="1800" b="0" i="0" dirty="0">
              <a:solidFill>
                <a:schemeClr val="accent1">
                  <a:lumMod val="50000"/>
                </a:schemeClr>
              </a:solidFill>
              <a:effectLst/>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sz="1800" b="0" i="0" dirty="0">
                <a:solidFill>
                  <a:schemeClr val="accent1">
                    <a:lumMod val="50000"/>
                  </a:schemeClr>
                </a:solidFill>
                <a:effectLst/>
                <a:latin typeface="Verdana" panose="020B0604030504040204" pitchFamily="34" charset="0"/>
                <a:ea typeface="Verdana" panose="020B0604030504040204" pitchFamily="34" charset="0"/>
              </a:rPr>
              <a:t>It was developed by one of the Google engineers, Francois Chollet. </a:t>
            </a:r>
          </a:p>
          <a:p>
            <a:endParaRPr lang="en-US" sz="1800" b="0" i="0" dirty="0">
              <a:solidFill>
                <a:schemeClr val="accent1">
                  <a:lumMod val="50000"/>
                </a:schemeClr>
              </a:solidFill>
              <a:effectLst/>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sz="1800" b="0" i="0" dirty="0">
                <a:solidFill>
                  <a:schemeClr val="accent1">
                    <a:lumMod val="50000"/>
                  </a:schemeClr>
                </a:solidFill>
                <a:effectLst/>
                <a:latin typeface="Verdana" panose="020B0604030504040204" pitchFamily="34" charset="0"/>
                <a:ea typeface="Verdana" panose="020B0604030504040204" pitchFamily="34" charset="0"/>
              </a:rPr>
              <a:t>It is made user-friendly, extensible, and modular for facilitating faster experimentation with deep neural networks.</a:t>
            </a:r>
          </a:p>
          <a:p>
            <a:endParaRPr lang="en-US" sz="1800" b="0" i="0" dirty="0">
              <a:solidFill>
                <a:schemeClr val="accent1">
                  <a:lumMod val="50000"/>
                </a:schemeClr>
              </a:solidFill>
              <a:effectLst/>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sz="1800" b="0" i="0" dirty="0">
                <a:solidFill>
                  <a:schemeClr val="accent1">
                    <a:lumMod val="50000"/>
                  </a:schemeClr>
                </a:solidFill>
                <a:effectLst/>
                <a:latin typeface="Verdana" panose="020B0604030504040204" pitchFamily="34" charset="0"/>
                <a:ea typeface="Verdana" panose="020B0604030504040204" pitchFamily="34" charset="0"/>
              </a:rPr>
              <a:t> It not only supports Convolutional Networks and Recurrent Networks individually but also their combination.</a:t>
            </a:r>
            <a:endParaRPr lang="en-IN" sz="1800" dirty="0">
              <a:solidFill>
                <a:schemeClr val="accent1">
                  <a:lumMod val="50000"/>
                </a:schemeClr>
              </a:solidFill>
              <a:latin typeface="Verdana" panose="020B0604030504040204" pitchFamily="34" charset="0"/>
              <a:ea typeface="Verdana" panose="020B0604030504040204" pitchFamily="34" charset="0"/>
            </a:endParaRPr>
          </a:p>
        </p:txBody>
      </p:sp>
      <p:pic>
        <p:nvPicPr>
          <p:cNvPr id="1026" name="Picture 2" descr="GitHub - keras-team/keras: Deep Learning for humans">
            <a:extLst>
              <a:ext uri="{FF2B5EF4-FFF2-40B4-BE49-F238E27FC236}">
                <a16:creationId xmlns:a16="http://schemas.microsoft.com/office/drawing/2014/main" id="{BD319976-091A-327B-F854-4989D3973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799" y="68555"/>
            <a:ext cx="3469322" cy="100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3744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CB4FB6-1770-D082-E016-6D6CBBC886A1}"/>
              </a:ext>
            </a:extLst>
          </p:cNvPr>
          <p:cNvSpPr>
            <a:spLocks noGrp="1"/>
          </p:cNvSpPr>
          <p:nvPr>
            <p:ph type="body" idx="1"/>
          </p:nvPr>
        </p:nvSpPr>
        <p:spPr>
          <a:xfrm>
            <a:off x="315436" y="1326595"/>
            <a:ext cx="8513127" cy="3816905"/>
          </a:xfrm>
        </p:spPr>
        <p:txBody>
          <a:bodyPr>
            <a:normAutofit/>
          </a:bodyPr>
          <a:lstStyle/>
          <a:p>
            <a:pPr marL="285750" indent="-285750" algn="just">
              <a:buFont typeface="Arial" panose="020B0604020202020204" pitchFamily="34" charset="0"/>
              <a:buChar char="•"/>
            </a:pPr>
            <a:r>
              <a:rPr lang="en-US" sz="1700" b="0" i="0" dirty="0">
                <a:solidFill>
                  <a:schemeClr val="tx2">
                    <a:lumMod val="75000"/>
                  </a:schemeClr>
                </a:solidFill>
                <a:effectLst/>
                <a:latin typeface="Verdana" panose="020B0604030504040204" pitchFamily="34" charset="0"/>
                <a:ea typeface="Verdana" panose="020B0604030504040204" pitchFamily="34" charset="0"/>
              </a:rPr>
              <a:t>TensorFlow is an end-to-end open-source machine learning platform with a focus on deep neural networks. Deep learning is a subtype of machine learning that analyses massive amounts of unstructured data. Since it works with structured data, deep learning is different from normal machine learning.</a:t>
            </a:r>
          </a:p>
          <a:p>
            <a:pPr marL="285750" indent="-285750" algn="just">
              <a:buFont typeface="Arial" panose="020B0604020202020204" pitchFamily="34" charset="0"/>
              <a:buChar char="•"/>
            </a:pPr>
            <a:endParaRPr lang="en-US" sz="1700" dirty="0">
              <a:solidFill>
                <a:schemeClr val="tx2">
                  <a:lumMod val="75000"/>
                </a:schemeClr>
              </a:solidFill>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en-US" sz="1700" b="0" i="0" dirty="0">
                <a:solidFill>
                  <a:schemeClr val="tx2">
                    <a:lumMod val="75000"/>
                  </a:schemeClr>
                </a:solidFill>
                <a:effectLst/>
                <a:latin typeface="Verdana" panose="020B0604030504040204" pitchFamily="34" charset="0"/>
                <a:ea typeface="Verdana" panose="020B0604030504040204" pitchFamily="34" charset="0"/>
              </a:rPr>
              <a:t>TensorFlow provides a diverse and complete set of libraries, tools, and community resources. It allows developers to create and deploy state-of-the-art machine learning-powered applications.</a:t>
            </a:r>
          </a:p>
          <a:p>
            <a:pPr algn="just"/>
            <a:r>
              <a:rPr lang="en-US" sz="1700" b="0" i="0" dirty="0">
                <a:solidFill>
                  <a:schemeClr val="tx2">
                    <a:lumMod val="75000"/>
                  </a:schemeClr>
                </a:solidFill>
                <a:effectLst/>
                <a:latin typeface="Verdana" panose="020B0604030504040204" pitchFamily="34" charset="0"/>
                <a:ea typeface="Verdana" panose="020B0604030504040204" pitchFamily="34" charset="0"/>
              </a:rPr>
              <a:t> </a:t>
            </a:r>
          </a:p>
          <a:p>
            <a:pPr marL="285750" indent="-285750" algn="just">
              <a:buFont typeface="Arial" panose="020B0604020202020204" pitchFamily="34" charset="0"/>
              <a:buChar char="•"/>
            </a:pPr>
            <a:r>
              <a:rPr lang="en-US" sz="1700" b="0" i="0" dirty="0">
                <a:solidFill>
                  <a:schemeClr val="tx2">
                    <a:lumMod val="75000"/>
                  </a:schemeClr>
                </a:solidFill>
                <a:effectLst/>
                <a:latin typeface="Verdana" panose="020B0604030504040204" pitchFamily="34" charset="0"/>
                <a:ea typeface="Verdana" panose="020B0604030504040204" pitchFamily="34" charset="0"/>
              </a:rPr>
              <a:t>The TensorFlow Python deep-learning library was first created for internal use by the Google Brain team. Since then, the open-source platform’s use in R&amp;D and production systems have risen.</a:t>
            </a:r>
          </a:p>
          <a:p>
            <a:endParaRPr lang="en-IN" dirty="0"/>
          </a:p>
        </p:txBody>
      </p:sp>
      <p:pic>
        <p:nvPicPr>
          <p:cNvPr id="2050" name="Picture 2" descr="GitHub - tensorflow/tensorflow: An Open Source Machine Learning Framework  for Everyone">
            <a:extLst>
              <a:ext uri="{FF2B5EF4-FFF2-40B4-BE49-F238E27FC236}">
                <a16:creationId xmlns:a16="http://schemas.microsoft.com/office/drawing/2014/main" id="{DB52E72B-94EE-8FFA-100F-D31A8BD61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190" y="0"/>
            <a:ext cx="3166110" cy="1060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7810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1700</Words>
  <Application>Microsoft Office PowerPoint</Application>
  <PresentationFormat>On-screen Show (16:9)</PresentationFormat>
  <Paragraphs>140</Paragraphs>
  <Slides>35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Algerian</vt:lpstr>
      <vt:lpstr>Arial</vt:lpstr>
      <vt:lpstr>Bahnschrift</vt:lpstr>
      <vt:lpstr>Calibri</vt:lpstr>
      <vt:lpstr>Consolas</vt:lpstr>
      <vt:lpstr>ff0</vt:lpstr>
      <vt:lpstr>ProximaNova</vt:lpstr>
      <vt:lpstr>Times New Roman</vt:lpstr>
      <vt:lpstr>Trebuchet MS</vt:lpstr>
      <vt:lpstr>Verdana</vt:lpstr>
      <vt:lpstr>Wingdings</vt:lpstr>
      <vt:lpstr>Office Theme</vt:lpstr>
      <vt:lpstr>DEPARTMENT OF COMPUTER APPLICATION UNIVERSITY INSTITUTE OF TECHNOLOGY RAJIV GANDHI PROUDYOGIKI VISWAVIDYALAYA</vt:lpstr>
      <vt:lpstr>FACE MASK DETECTION </vt:lpstr>
      <vt:lpstr>INTRODUCTION :-</vt:lpstr>
      <vt:lpstr>OBJECTIVE :</vt:lpstr>
      <vt:lpstr>LIBRARIES &amp; MODULES USED :</vt:lpstr>
      <vt:lpstr>PowerPoint Presentation</vt:lpstr>
      <vt:lpstr>PowerPoint Presentation</vt:lpstr>
      <vt:lpstr>PowerPoint Presentation</vt:lpstr>
      <vt:lpstr>PowerPoint Presentation</vt:lpstr>
      <vt:lpstr>WORKING OF THE MODEL :</vt:lpstr>
      <vt:lpstr>Data preprocessing :</vt:lpstr>
      <vt:lpstr>PowerPoint Presentation</vt:lpstr>
      <vt:lpstr>Convolution neural Network</vt:lpstr>
      <vt:lpstr>For Eg : In this image some of you might see a person sitting on a horse and others might see an old man, your brain is trying to process this image by looking at features and come to a conclusion.</vt:lpstr>
      <vt:lpstr>Similarly our computer tries to process any image using the CNN model. Here we give images of cats &amp; dogs and our CNN Model will classify them into a category.</vt:lpstr>
      <vt:lpstr>So how Our CNN Model Classifies an image ??</vt:lpstr>
      <vt:lpstr>PowerPoint Presentation</vt:lpstr>
      <vt:lpstr>PowerPoint Presentation</vt:lpstr>
      <vt:lpstr>PowerPoint Presentation</vt:lpstr>
      <vt:lpstr>1) Convolution layer</vt:lpstr>
      <vt:lpstr>PowerPoint Presentation</vt:lpstr>
      <vt:lpstr>2) Rectified linear unit</vt:lpstr>
      <vt:lpstr>3) Max pooling layer</vt:lpstr>
      <vt:lpstr>4) Flattening</vt:lpstr>
      <vt:lpstr>5) Dropout</vt:lpstr>
      <vt:lpstr>FACE DETECTOR </vt:lpstr>
      <vt:lpstr>PowerPoint Presentation</vt:lpstr>
      <vt:lpstr>Summary of Model :</vt:lpstr>
      <vt:lpstr>PowerPoint Presentation</vt:lpstr>
      <vt:lpstr>OUTPUTS :</vt:lpstr>
      <vt:lpstr>PowerPoint Presentation</vt:lpstr>
      <vt:lpstr>Importance of Face Mask Detection :</vt:lpstr>
      <vt:lpstr>Advantages of the Model :</vt:lpstr>
      <vt:lpstr>Conclusion : The model can be implemented in various ways to protect from major health issues &amp; can be brought into working as quickly as possible.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2023-06-05T06:29:17Z</dcterms:modified>
</cp:coreProperties>
</file>